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57" r:id="rId2"/>
    <p:sldId id="258" r:id="rId3"/>
    <p:sldId id="259" r:id="rId4"/>
    <p:sldId id="263" r:id="rId5"/>
    <p:sldId id="261" r:id="rId6"/>
    <p:sldId id="276" r:id="rId7"/>
    <p:sldId id="262" r:id="rId8"/>
    <p:sldId id="264" r:id="rId9"/>
    <p:sldId id="265" r:id="rId10"/>
    <p:sldId id="271" r:id="rId11"/>
    <p:sldId id="266" r:id="rId12"/>
    <p:sldId id="275" r:id="rId13"/>
    <p:sldId id="277" r:id="rId14"/>
    <p:sldId id="278" r:id="rId15"/>
    <p:sldId id="269" r:id="rId16"/>
  </p:sldIdLst>
  <p:sldSz cx="12192000" cy="6858000"/>
  <p:notesSz cx="6858000" cy="9144000"/>
  <p:defaultTextStyle>
    <a:defPPr>
      <a:defRPr lang="cs-CZ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0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6%201st%20sememstr\Modelov&#225;n&#237;%20v%20ekonomii%20a%20managementu\STP2_2ver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6%201st%20sememstr\Modelov&#225;n&#237;%20v%20ekonomii%20a%20managementu\STP2_2ver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Srovnání S-S modelu vývoje HDP per capita s polynomickým modelem</a:t>
            </a:r>
            <a:br>
              <a:rPr lang="en-GB" sz="18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</a:br>
            <a:r>
              <a:rPr lang="en-GB" sz="1800" b="1" i="0" u="none" strike="noStrike" kern="1200" spc="0" baseline="0" dirty="0">
                <a:solidFill>
                  <a:srgbClr val="FF0000"/>
                </a:solidFill>
              </a:rPr>
              <a:t>Czech </a:t>
            </a:r>
            <a:r>
              <a:rPr lang="en-GB" sz="1800" b="1" i="0" u="none" strike="noStrike" kern="1200" spc="0" baseline="0" dirty="0" err="1">
                <a:solidFill>
                  <a:srgbClr val="FF0000"/>
                </a:solidFill>
              </a:rPr>
              <a:t>Republic,Taiwan,Singapore</a:t>
            </a:r>
            <a:endParaRPr lang="cs-CZ" sz="1800" b="1" i="0" u="none" strike="noStrike" kern="1200" spc="0" baseline="0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1437557599135293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5.9430678040411376E-2"/>
          <c:y val="0.15423347099010282"/>
          <c:w val="0.91897737031705951"/>
          <c:h val="0.77199016419514876"/>
        </c:manualLayout>
      </c:layout>
      <c:lineChart>
        <c:grouping val="standard"/>
        <c:varyColors val="0"/>
        <c:ser>
          <c:idx val="0"/>
          <c:order val="0"/>
          <c:tx>
            <c:strRef>
              <c:f>'Czech Republic'!$D$1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'Czech Republic'!$D$3:$D$21</c:f>
              <c:numCache>
                <c:formatCode>0.00</c:formatCode>
                <c:ptCount val="19"/>
                <c:pt idx="0">
                  <c:v>16107.304250268831</c:v>
                </c:pt>
                <c:pt idx="1">
                  <c:v>16892.54285497405</c:v>
                </c:pt>
                <c:pt idx="2">
                  <c:v>17190.64703332894</c:v>
                </c:pt>
                <c:pt idx="3">
                  <c:v>16272.808476671911</c:v>
                </c:pt>
                <c:pt idx="4">
                  <c:v>16665.9317825137</c:v>
                </c:pt>
                <c:pt idx="5">
                  <c:v>16926.284667443535</c:v>
                </c:pt>
                <c:pt idx="6">
                  <c:v>16772.353922332768</c:v>
                </c:pt>
                <c:pt idx="7">
                  <c:v>16759.7808635642</c:v>
                </c:pt>
                <c:pt idx="8">
                  <c:v>17118.042557157849</c:v>
                </c:pt>
                <c:pt idx="9">
                  <c:v>17931.598767076761</c:v>
                </c:pt>
                <c:pt idx="10">
                  <c:v>18359.097810390373</c:v>
                </c:pt>
                <c:pt idx="11">
                  <c:v>19257.693068091088</c:v>
                </c:pt>
                <c:pt idx="12">
                  <c:v>19736.629526128501</c:v>
                </c:pt>
                <c:pt idx="13">
                  <c:v>20360.059922181354</c:v>
                </c:pt>
                <c:pt idx="14">
                  <c:v>19233.146954982902</c:v>
                </c:pt>
                <c:pt idx="15">
                  <c:v>20373.878304342365</c:v>
                </c:pt>
                <c:pt idx="16">
                  <c:v>20627.348651010972</c:v>
                </c:pt>
                <c:pt idx="17">
                  <c:v>20251.748551977889</c:v>
                </c:pt>
                <c:pt idx="18">
                  <c:v>20444.543067636238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00-4AAE-8BA2-762FAA010140}"/>
            </c:ext>
          </c:extLst>
        </c:ser>
        <c:ser>
          <c:idx val="1"/>
          <c:order val="1"/>
          <c:tx>
            <c:strRef>
              <c:f>'Czech Republic'!$G$1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'Czech Republic'!$G$3:$G$21</c:f>
              <c:numCache>
                <c:formatCode>0.00</c:formatCode>
                <c:ptCount val="19"/>
                <c:pt idx="0">
                  <c:v>15416.687578896324</c:v>
                </c:pt>
                <c:pt idx="1">
                  <c:v>15690.429535497431</c:v>
                </c:pt>
                <c:pt idx="2">
                  <c:v>15969.03211202226</c:v>
                </c:pt>
                <c:pt idx="3">
                  <c:v>16252.581614663462</c:v>
                </c:pt>
                <c:pt idx="4">
                  <c:v>16541.165882084653</c:v>
                </c:pt>
                <c:pt idx="5">
                  <c:v>16834.87431263128</c:v>
                </c:pt>
                <c:pt idx="6">
                  <c:v>17133.797892024675</c:v>
                </c:pt>
                <c:pt idx="7">
                  <c:v>17438.029221547829</c:v>
                </c:pt>
                <c:pt idx="8">
                  <c:v>17747.662546731652</c:v>
                </c:pt>
                <c:pt idx="9">
                  <c:v>18062.79378655057</c:v>
                </c:pt>
                <c:pt idx="10">
                  <c:v>18383.520563136557</c:v>
                </c:pt>
                <c:pt idx="11">
                  <c:v>18709.94223202076</c:v>
                </c:pt>
                <c:pt idx="12">
                  <c:v>19042.159912912084</c:v>
                </c:pt>
                <c:pt idx="13">
                  <c:v>19380.276521022322</c:v>
                </c:pt>
                <c:pt idx="14">
                  <c:v>19724.39679894748</c:v>
                </c:pt>
                <c:pt idx="15">
                  <c:v>20074.627349115188</c:v>
                </c:pt>
                <c:pt idx="16">
                  <c:v>20431.076666808262</c:v>
                </c:pt>
                <c:pt idx="17">
                  <c:v>20793.855173774653</c:v>
                </c:pt>
                <c:pt idx="18">
                  <c:v>21163.075252434155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300-4AAE-8BA2-762FAA010140}"/>
            </c:ext>
          </c:extLst>
        </c:ser>
        <c:ser>
          <c:idx val="2"/>
          <c:order val="2"/>
          <c:tx>
            <c:strRef>
              <c:f>Taiwan!$D$1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Taiwan!$D$3:$D$21</c:f>
              <c:numCache>
                <c:formatCode>0.00</c:formatCode>
                <c:ptCount val="19"/>
                <c:pt idx="0">
                  <c:v>17485.929393164854</c:v>
                </c:pt>
                <c:pt idx="1">
                  <c:v>18607.105086960299</c:v>
                </c:pt>
                <c:pt idx="2">
                  <c:v>18690.276499000625</c:v>
                </c:pt>
                <c:pt idx="3">
                  <c:v>18324.376157791125</c:v>
                </c:pt>
                <c:pt idx="4">
                  <c:v>20147.160064102143</c:v>
                </c:pt>
                <c:pt idx="5">
                  <c:v>20839.839608477254</c:v>
                </c:pt>
                <c:pt idx="6">
                  <c:v>21232.321947670272</c:v>
                </c:pt>
                <c:pt idx="7">
                  <c:v>21690.285701619163</c:v>
                </c:pt>
                <c:pt idx="8">
                  <c:v>22656.566702057029</c:v>
                </c:pt>
                <c:pt idx="9">
                  <c:v>22930.448534902185</c:v>
                </c:pt>
                <c:pt idx="10">
                  <c:v>23374.064195149658</c:v>
                </c:pt>
                <c:pt idx="11">
                  <c:v>24189.243527694911</c:v>
                </c:pt>
                <c:pt idx="12">
                  <c:v>24866.134308006269</c:v>
                </c:pt>
                <c:pt idx="13">
                  <c:v>25608.551955549003</c:v>
                </c:pt>
                <c:pt idx="14">
                  <c:v>26499.985109749879</c:v>
                </c:pt>
                <c:pt idx="15">
                  <c:v>28418.132385268702</c:v>
                </c:pt>
                <c:pt idx="16">
                  <c:v>29366.309937499183</c:v>
                </c:pt>
                <c:pt idx="17">
                  <c:v>29656.229326596149</c:v>
                </c:pt>
                <c:pt idx="18">
                  <c:v>31127.84926258065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300-4AAE-8BA2-762FAA010140}"/>
            </c:ext>
          </c:extLst>
        </c:ser>
        <c:ser>
          <c:idx val="3"/>
          <c:order val="3"/>
          <c:tx>
            <c:strRef>
              <c:f>Taiwan!$G$1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Taiwan!$G$3:$G$21</c:f>
              <c:numCache>
                <c:formatCode>0.00</c:formatCode>
                <c:ptCount val="19"/>
                <c:pt idx="0">
                  <c:v>17150.508383775956</c:v>
                </c:pt>
                <c:pt idx="1">
                  <c:v>17719.149751196324</c:v>
                </c:pt>
                <c:pt idx="2">
                  <c:v>18306.644962334089</c:v>
                </c:pt>
                <c:pt idx="3">
                  <c:v>18913.619134254757</c:v>
                </c:pt>
                <c:pt idx="4">
                  <c:v>19540.718110372851</c:v>
                </c:pt>
                <c:pt idx="5">
                  <c:v>20188.609147653693</c:v>
                </c:pt>
                <c:pt idx="6">
                  <c:v>20857.981626599976</c:v>
                </c:pt>
                <c:pt idx="7">
                  <c:v>21549.547784778631</c:v>
                </c:pt>
                <c:pt idx="8">
                  <c:v>22264.043474668448</c:v>
                </c:pt>
                <c:pt idx="9">
                  <c:v>23002.228946634885</c:v>
                </c:pt>
                <c:pt idx="10">
                  <c:v>23764.889657865129</c:v>
                </c:pt>
                <c:pt idx="11">
                  <c:v>24552.837108124175</c:v>
                </c:pt>
                <c:pt idx="12">
                  <c:v>25366.909703221172</c:v>
                </c:pt>
                <c:pt idx="13">
                  <c:v>26207.973647104845</c:v>
                </c:pt>
                <c:pt idx="14">
                  <c:v>27076.923863537184</c:v>
                </c:pt>
                <c:pt idx="15">
                  <c:v>27974.68494832603</c:v>
                </c:pt>
                <c:pt idx="16">
                  <c:v>28902.212153129967</c:v>
                </c:pt>
                <c:pt idx="17">
                  <c:v>29860.492401882042</c:v>
                </c:pt>
                <c:pt idx="18">
                  <c:v>30850.545340914123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300-4AAE-8BA2-762FAA010140}"/>
            </c:ext>
          </c:extLst>
        </c:ser>
        <c:ser>
          <c:idx val="4"/>
          <c:order val="4"/>
          <c:tx>
            <c:strRef>
              <c:f>Singapore!$D$1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Singapore!$D$3:$D$21</c:f>
              <c:numCache>
                <c:formatCode>0.00</c:formatCode>
                <c:ptCount val="19"/>
                <c:pt idx="0">
                  <c:v>44159.41018205518</c:v>
                </c:pt>
                <c:pt idx="1">
                  <c:v>46178.813947019909</c:v>
                </c:pt>
                <c:pt idx="2">
                  <c:v>44601.579930269872</c:v>
                </c:pt>
                <c:pt idx="3">
                  <c:v>43331.87466389616</c:v>
                </c:pt>
                <c:pt idx="4">
                  <c:v>48752.051544185873</c:v>
                </c:pt>
                <c:pt idx="5">
                  <c:v>50713.532639359408</c:v>
                </c:pt>
                <c:pt idx="6">
                  <c:v>51679.352717333037</c:v>
                </c:pt>
                <c:pt idx="7">
                  <c:v>53298.972855828622</c:v>
                </c:pt>
                <c:pt idx="8">
                  <c:v>54681.933645825324</c:v>
                </c:pt>
                <c:pt idx="9">
                  <c:v>55645.606861460568</c:v>
                </c:pt>
                <c:pt idx="10">
                  <c:v>56986.785310291074</c:v>
                </c:pt>
                <c:pt idx="11">
                  <c:v>59485.301587392081</c:v>
                </c:pt>
                <c:pt idx="12">
                  <c:v>61250.347667230191</c:v>
                </c:pt>
                <c:pt idx="13">
                  <c:v>61345.529182006161</c:v>
                </c:pt>
                <c:pt idx="14">
                  <c:v>59189.703857430002</c:v>
                </c:pt>
                <c:pt idx="15">
                  <c:v>67731.261071171655</c:v>
                </c:pt>
                <c:pt idx="16">
                  <c:v>68218.805333561977</c:v>
                </c:pt>
                <c:pt idx="17">
                  <c:v>66167.359630360719</c:v>
                </c:pt>
                <c:pt idx="18">
                  <c:v>67706.833614973919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300-4AAE-8BA2-762FAA010140}"/>
            </c:ext>
          </c:extLst>
        </c:ser>
        <c:ser>
          <c:idx val="5"/>
          <c:order val="5"/>
          <c:tx>
            <c:strRef>
              <c:f>Singapore!$G$1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505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Singapore!$G$3:$G$20</c:f>
              <c:numCache>
                <c:formatCode>0.00</c:formatCode>
                <c:ptCount val="18"/>
                <c:pt idx="0">
                  <c:v>42963.733557599844</c:v>
                </c:pt>
                <c:pt idx="1">
                  <c:v>44161.463388876728</c:v>
                </c:pt>
                <c:pt idx="2">
                  <c:v>45392.583166276592</c:v>
                </c:pt>
                <c:pt idx="3">
                  <c:v>46658.023724511062</c:v>
                </c:pt>
                <c:pt idx="4">
                  <c:v>47958.741847817313</c:v>
                </c:pt>
                <c:pt idx="5">
                  <c:v>49295.72099337104</c:v>
                </c:pt>
                <c:pt idx="6">
                  <c:v>50669.972034866434</c:v>
                </c:pt>
                <c:pt idx="7">
                  <c:v>52082.534026825575</c:v>
                </c:pt>
                <c:pt idx="8">
                  <c:v>53534.474990214861</c:v>
                </c:pt>
                <c:pt idx="9">
                  <c:v>55026.892719962751</c:v>
                </c:pt>
                <c:pt idx="10">
                  <c:v>56560.915614989142</c:v>
                </c:pt>
                <c:pt idx="11">
                  <c:v>58137.703531374114</c:v>
                </c:pt>
                <c:pt idx="12">
                  <c:v>59758.44865931099</c:v>
                </c:pt>
                <c:pt idx="13">
                  <c:v>61424.376424506889</c:v>
                </c:pt>
                <c:pt idx="14">
                  <c:v>63136.746414712237</c:v>
                </c:pt>
                <c:pt idx="15">
                  <c:v>64896.853332079707</c:v>
                </c:pt>
                <c:pt idx="16">
                  <c:v>66706.027972072858</c:v>
                </c:pt>
                <c:pt idx="17">
                  <c:v>68565.638229664371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300-4AAE-8BA2-762FAA010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164160"/>
        <c:axId val="217271680"/>
      </c:lineChart>
      <c:catAx>
        <c:axId val="14716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7271680"/>
        <c:crosses val="autoZero"/>
        <c:auto val="1"/>
        <c:lblAlgn val="ctr"/>
        <c:lblOffset val="100"/>
        <c:noMultiLvlLbl val="0"/>
      </c:catAx>
      <c:valAx>
        <c:axId val="217271680"/>
        <c:scaling>
          <c:orientation val="minMax"/>
          <c:max val="7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164160"/>
        <c:crosses val="autoZero"/>
        <c:crossBetween val="between"/>
        <c:min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2">
          <a:lumMod val="50000"/>
        </a:schemeClr>
      </a:solidFill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Srovnání S-S modelu vývoje HDP per capita s polynomickým modelem</a:t>
            </a:r>
          </a:p>
        </c:rich>
      </c:tx>
      <c:layout>
        <c:manualLayout>
          <c:xMode val="edge"/>
          <c:yMode val="edge"/>
          <c:x val="0.1598087631933944"/>
          <c:y val="2.73538614567057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042040238975783E-2"/>
          <c:y val="0.13722787251552473"/>
          <c:w val="0.91765019790651858"/>
          <c:h val="0.67357068168882006"/>
        </c:manualLayout>
      </c:layout>
      <c:lineChart>
        <c:grouping val="standard"/>
        <c:varyColors val="0"/>
        <c:ser>
          <c:idx val="1"/>
          <c:order val="1"/>
          <c:tx>
            <c:strRef>
              <c:f>Taiwan_54years!$E$1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571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41275" cap="rnd">
                <a:solidFill>
                  <a:srgbClr val="00206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trendline>
            <c:spPr>
              <a:ln w="34925" cap="rnd">
                <a:solidFill>
                  <a:srgbClr val="00B0F0"/>
                </a:solidFill>
                <a:prstDash val="dash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2.8999489694486368E-2"/>
                  <c:y val="0.3121534423376414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 b="0" i="0" u="none" strike="noStrike" kern="1200" baseline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b="0" i="0" baseline="0">
                        <a:effectLst/>
                      </a:rPr>
                      <a:t> polynomický model</a:t>
                    </a:r>
                    <a:endParaRPr lang="en-GB" sz="1600">
                      <a:effectLst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solidFill>
                          <a:srgbClr val="00B0F0"/>
                        </a:solidFill>
                      </a:defRPr>
                    </a:pPr>
                    <a:r>
                      <a:rPr lang="en-US" sz="1600" baseline="0"/>
                      <a:t>y = 5.8366x</a:t>
                    </a:r>
                    <a:r>
                      <a:rPr lang="en-US" sz="1600" baseline="30000"/>
                      <a:t>2</a:t>
                    </a:r>
                    <a:r>
                      <a:rPr lang="en-US" sz="1600" baseline="0"/>
                      <a:t> + 235.39x + 1616.6</a:t>
                    </a:r>
                    <a:br>
                      <a:rPr lang="en-US" sz="1600" baseline="0"/>
                    </a:br>
                    <a:r>
                      <a:rPr lang="en-US" sz="1600" baseline="0"/>
                      <a:t>R² = 0.9977</a:t>
                    </a:r>
                    <a:endParaRPr lang="en-US" sz="16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 b="0" i="0" u="none" strike="noStrike" kern="1200" baseline="0">
                      <a:solidFill>
                        <a:srgbClr val="00B0F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B"/>
                </a:p>
              </c:txPr>
            </c:trendlineLbl>
          </c:trendline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Taiwan_54years!$E$3:$E$55</c:f>
              <c:numCache>
                <c:formatCode>0.00</c:formatCode>
                <c:ptCount val="53"/>
                <c:pt idx="0">
                  <c:v>2307.784476939466</c:v>
                </c:pt>
                <c:pt idx="1">
                  <c:v>2556.121741441757</c:v>
                </c:pt>
                <c:pt idx="2">
                  <c:v>2577.743211665027</c:v>
                </c:pt>
                <c:pt idx="3">
                  <c:v>2687.7592486026565</c:v>
                </c:pt>
                <c:pt idx="4">
                  <c:v>3010.5199978082601</c:v>
                </c:pt>
                <c:pt idx="5">
                  <c:v>3287.9084211249988</c:v>
                </c:pt>
                <c:pt idx="6">
                  <c:v>3665.4125477195521</c:v>
                </c:pt>
                <c:pt idx="7">
                  <c:v>3913.3285009936881</c:v>
                </c:pt>
                <c:pt idx="8">
                  <c:v>4148.7148227401403</c:v>
                </c:pt>
                <c:pt idx="9">
                  <c:v>4363.1030839428186</c:v>
                </c:pt>
                <c:pt idx="10">
                  <c:v>4492.0670520538069</c:v>
                </c:pt>
                <c:pt idx="11">
                  <c:v>4819.1140775186732</c:v>
                </c:pt>
                <c:pt idx="12">
                  <c:v>5225.8982359614729</c:v>
                </c:pt>
                <c:pt idx="13">
                  <c:v>5402.4959883024649</c:v>
                </c:pt>
                <c:pt idx="14">
                  <c:v>5956.2112898969035</c:v>
                </c:pt>
                <c:pt idx="15">
                  <c:v>6645.3284295758967</c:v>
                </c:pt>
                <c:pt idx="16">
                  <c:v>7098.0041004485693</c:v>
                </c:pt>
                <c:pt idx="17">
                  <c:v>7634.0821404443741</c:v>
                </c:pt>
                <c:pt idx="18">
                  <c:v>7968.3319107366933</c:v>
                </c:pt>
                <c:pt idx="19">
                  <c:v>8540.8366127513655</c:v>
                </c:pt>
                <c:pt idx="20">
                  <c:v>9160.9876225472472</c:v>
                </c:pt>
                <c:pt idx="21">
                  <c:v>9694.0743218020307</c:v>
                </c:pt>
                <c:pt idx="22">
                  <c:v>10328.79689444334</c:v>
                </c:pt>
                <c:pt idx="23">
                  <c:v>10906.441281375568</c:v>
                </c:pt>
                <c:pt idx="24">
                  <c:v>11486.233135681407</c:v>
                </c:pt>
                <c:pt idx="25">
                  <c:v>12072.816659697146</c:v>
                </c:pt>
                <c:pt idx="26">
                  <c:v>12464.317134724331</c:v>
                </c:pt>
                <c:pt idx="27">
                  <c:v>13197.770065176859</c:v>
                </c:pt>
                <c:pt idx="28">
                  <c:v>13921.036457213646</c:v>
                </c:pt>
                <c:pt idx="29">
                  <c:v>13629.67741647971</c:v>
                </c:pt>
                <c:pt idx="30">
                  <c:v>14298.967864650398</c:v>
                </c:pt>
                <c:pt idx="31">
                  <c:v>14837.318173645464</c:v>
                </c:pt>
                <c:pt idx="32">
                  <c:v>15809.816616431999</c:v>
                </c:pt>
                <c:pt idx="33">
                  <c:v>16600.115804208392</c:v>
                </c:pt>
                <c:pt idx="34">
                  <c:v>17485.929393164854</c:v>
                </c:pt>
                <c:pt idx="35">
                  <c:v>18607.105086960299</c:v>
                </c:pt>
                <c:pt idx="36">
                  <c:v>18690.276499000625</c:v>
                </c:pt>
                <c:pt idx="37">
                  <c:v>18324.376157791125</c:v>
                </c:pt>
                <c:pt idx="38">
                  <c:v>20147.160064102143</c:v>
                </c:pt>
                <c:pt idx="39">
                  <c:v>20839.839608477254</c:v>
                </c:pt>
                <c:pt idx="40">
                  <c:v>21232.321947670272</c:v>
                </c:pt>
                <c:pt idx="41">
                  <c:v>21690.285701619163</c:v>
                </c:pt>
                <c:pt idx="42">
                  <c:v>22656.566702057029</c:v>
                </c:pt>
                <c:pt idx="43">
                  <c:v>22930.448534902185</c:v>
                </c:pt>
                <c:pt idx="44">
                  <c:v>23374.064195149658</c:v>
                </c:pt>
                <c:pt idx="45">
                  <c:v>24189.243527694911</c:v>
                </c:pt>
                <c:pt idx="46">
                  <c:v>24866.134308006269</c:v>
                </c:pt>
                <c:pt idx="47">
                  <c:v>25608.551955549003</c:v>
                </c:pt>
                <c:pt idx="48">
                  <c:v>26499.985109749879</c:v>
                </c:pt>
                <c:pt idx="49">
                  <c:v>28418.132385268702</c:v>
                </c:pt>
                <c:pt idx="50">
                  <c:v>29366.309937499183</c:v>
                </c:pt>
                <c:pt idx="51">
                  <c:v>29656.229326596149</c:v>
                </c:pt>
                <c:pt idx="52">
                  <c:v>31127.84926258065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87-4B79-84ED-288FE1458D70}"/>
            </c:ext>
          </c:extLst>
        </c:ser>
        <c:ser>
          <c:idx val="2"/>
          <c:order val="2"/>
          <c:tx>
            <c:strRef>
              <c:f>Taiwan_54years!$H$1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-0.33877865610276148"/>
                  <c:y val="0.5420464832748557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cs-CZ" sz="1400" b="0" i="0" baseline="0" dirty="0">
                        <a:effectLst/>
                      </a:rPr>
                      <a:t>S-S model</a:t>
                    </a:r>
                    <a:endParaRPr lang="en-GB" sz="1400" dirty="0">
                      <a:effectLst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>
                        <a:solidFill>
                          <a:srgbClr val="FF0000"/>
                        </a:solidFill>
                      </a:defRPr>
                    </a:pPr>
                    <a:r>
                      <a:rPr lang="en-US" sz="1400" baseline="0" dirty="0"/>
                      <a:t>y = 2068.3e</a:t>
                    </a:r>
                    <a:r>
                      <a:rPr lang="en-US" sz="1400" baseline="30000" dirty="0"/>
                      <a:t>0.0577x</a:t>
                    </a:r>
                    <a:br>
                      <a:rPr lang="en-US" sz="1400" baseline="0" dirty="0"/>
                    </a:br>
                    <a:r>
                      <a:rPr lang="en-US" sz="1400" baseline="0" dirty="0"/>
                      <a:t>R² = </a:t>
                    </a:r>
                    <a:r>
                      <a:rPr lang="cs-CZ" sz="1400" baseline="0" dirty="0"/>
                      <a:t>0,988</a:t>
                    </a:r>
                    <a:endParaRPr lang="en-US" sz="14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GB"/>
                </a:p>
              </c:txPr>
            </c:trendlineLbl>
          </c:trendline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Taiwan_54years!$H$3:$H$55</c:f>
              <c:numCache>
                <c:formatCode>0.00</c:formatCode>
                <c:ptCount val="53"/>
                <c:pt idx="0">
                  <c:v>2191.2581952672604</c:v>
                </c:pt>
                <c:pt idx="1">
                  <c:v>2321.4866162762978</c:v>
                </c:pt>
                <c:pt idx="2">
                  <c:v>2459.4546280260056</c:v>
                </c:pt>
                <c:pt idx="3">
                  <c:v>2605.6222012690719</c:v>
                </c:pt>
                <c:pt idx="4">
                  <c:v>2760.4766432286046</c:v>
                </c:pt>
                <c:pt idx="5">
                  <c:v>2924.5342222288486</c:v>
                </c:pt>
                <c:pt idx="6">
                  <c:v>3098.3418888791516</c:v>
                </c:pt>
                <c:pt idx="7">
                  <c:v>3282.4790995494254</c:v>
                </c:pt>
                <c:pt idx="8">
                  <c:v>3477.559748216368</c:v>
                </c:pt>
                <c:pt idx="9">
                  <c:v>3684.2342131210244</c:v>
                </c:pt>
                <c:pt idx="10">
                  <c:v>3903.1915250610296</c:v>
                </c:pt>
                <c:pt idx="11">
                  <c:v>4135.1616645463764</c:v>
                </c:pt>
                <c:pt idx="12">
                  <c:v>4380.9179954771989</c:v>
                </c:pt>
                <c:pt idx="13">
                  <c:v>4641.279843457186</c:v>
                </c:pt>
                <c:pt idx="14">
                  <c:v>4917.1152273384469</c:v>
                </c:pt>
                <c:pt idx="15">
                  <c:v>5209.343753104522</c:v>
                </c:pt>
                <c:pt idx="16">
                  <c:v>5518.9396797394265</c:v>
                </c:pt>
                <c:pt idx="17">
                  <c:v>5846.9351673040183</c:v>
                </c:pt>
                <c:pt idx="18">
                  <c:v>6194.4237180484197</c:v>
                </c:pt>
                <c:pt idx="19">
                  <c:v>6562.563822032831</c:v>
                </c:pt>
                <c:pt idx="20">
                  <c:v>6952.5828194107889</c:v>
                </c:pt>
                <c:pt idx="21">
                  <c:v>7365.7809922513925</c:v>
                </c:pt>
                <c:pt idx="22">
                  <c:v>7803.5358995421266</c:v>
                </c:pt>
                <c:pt idx="23">
                  <c:v>8267.3069698247728</c:v>
                </c:pt>
                <c:pt idx="24">
                  <c:v>8758.6403667757295</c:v>
                </c:pt>
                <c:pt idx="25">
                  <c:v>9279.1741439521393</c:v>
                </c:pt>
                <c:pt idx="26">
                  <c:v>9830.6437058890824</c:v>
                </c:pt>
                <c:pt idx="27">
                  <c:v>10414.887593754715</c:v>
                </c:pt>
                <c:pt idx="28">
                  <c:v>11033.853614851952</c:v>
                </c:pt>
                <c:pt idx="29">
                  <c:v>11689.605336401946</c:v>
                </c:pt>
                <c:pt idx="30">
                  <c:v>12384.328965258825</c:v>
                </c:pt>
                <c:pt idx="31">
                  <c:v>13120.340636492045</c:v>
                </c:pt>
                <c:pt idx="32">
                  <c:v>13900.094135135632</c:v>
                </c:pt>
                <c:pt idx="33">
                  <c:v>14726.189076847835</c:v>
                </c:pt>
                <c:pt idx="34">
                  <c:v>15601.379574754692</c:v>
                </c:pt>
                <c:pt idx="35">
                  <c:v>16528.583421371754</c:v>
                </c:pt>
                <c:pt idx="36">
                  <c:v>17510.89181621559</c:v>
                </c:pt>
                <c:pt idx="37">
                  <c:v>18551.579671535947</c:v>
                </c:pt>
                <c:pt idx="38">
                  <c:v>19654.116530526604</c:v>
                </c:pt>
                <c:pt idx="39">
                  <c:v>20822.178134415295</c:v>
                </c:pt>
                <c:pt idx="40">
                  <c:v>22059.658676996023</c:v>
                </c:pt>
                <c:pt idx="41">
                  <c:v>23370.683787459158</c:v>
                </c:pt>
                <c:pt idx="42">
                  <c:v>24759.624284802572</c:v>
                </c:pt>
                <c:pt idx="43">
                  <c:v>26231.110749679709</c:v>
                </c:pt>
                <c:pt idx="44">
                  <c:v>27790.048962265526</c:v>
                </c:pt>
                <c:pt idx="45">
                  <c:v>29441.636257608548</c:v>
                </c:pt>
                <c:pt idx="46">
                  <c:v>31191.378852995931</c:v>
                </c:pt>
                <c:pt idx="47">
                  <c:v>33045.110205099299</c:v>
                </c:pt>
                <c:pt idx="48">
                  <c:v>35009.01045810205</c:v>
                </c:pt>
                <c:pt idx="49">
                  <c:v>37089.627047646136</c:v>
                </c:pt>
                <c:pt idx="50">
                  <c:v>39293.896529289741</c:v>
                </c:pt>
                <c:pt idx="51">
                  <c:v>41629.16770424947</c:v>
                </c:pt>
                <c:pt idx="52">
                  <c:v>44103.226119526109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987-4B79-84ED-288FE1458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793152"/>
        <c:axId val="1468597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Taiwan_54years!$B$3:$B$55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1972</c:v>
                      </c:pt>
                      <c:pt idx="1">
                        <c:v>1973</c:v>
                      </c:pt>
                      <c:pt idx="2">
                        <c:v>1974</c:v>
                      </c:pt>
                      <c:pt idx="3">
                        <c:v>1975</c:v>
                      </c:pt>
                      <c:pt idx="4">
                        <c:v>1976</c:v>
                      </c:pt>
                      <c:pt idx="5">
                        <c:v>1977</c:v>
                      </c:pt>
                      <c:pt idx="6">
                        <c:v>1978</c:v>
                      </c:pt>
                      <c:pt idx="7">
                        <c:v>1979</c:v>
                      </c:pt>
                      <c:pt idx="8">
                        <c:v>1980</c:v>
                      </c:pt>
                      <c:pt idx="9">
                        <c:v>1981</c:v>
                      </c:pt>
                      <c:pt idx="10">
                        <c:v>1982</c:v>
                      </c:pt>
                      <c:pt idx="11">
                        <c:v>1983</c:v>
                      </c:pt>
                      <c:pt idx="12">
                        <c:v>1984</c:v>
                      </c:pt>
                      <c:pt idx="13">
                        <c:v>1985</c:v>
                      </c:pt>
                      <c:pt idx="14">
                        <c:v>1986</c:v>
                      </c:pt>
                      <c:pt idx="15">
                        <c:v>1987</c:v>
                      </c:pt>
                      <c:pt idx="16">
                        <c:v>1988</c:v>
                      </c:pt>
                      <c:pt idx="17">
                        <c:v>1989</c:v>
                      </c:pt>
                      <c:pt idx="18">
                        <c:v>1990</c:v>
                      </c:pt>
                      <c:pt idx="19">
                        <c:v>1991</c:v>
                      </c:pt>
                      <c:pt idx="20">
                        <c:v>1992</c:v>
                      </c:pt>
                      <c:pt idx="21">
                        <c:v>1993</c:v>
                      </c:pt>
                      <c:pt idx="22">
                        <c:v>1994</c:v>
                      </c:pt>
                      <c:pt idx="23">
                        <c:v>1995</c:v>
                      </c:pt>
                      <c:pt idx="24">
                        <c:v>1996</c:v>
                      </c:pt>
                      <c:pt idx="25">
                        <c:v>1997</c:v>
                      </c:pt>
                      <c:pt idx="26">
                        <c:v>1998</c:v>
                      </c:pt>
                      <c:pt idx="27">
                        <c:v>1999</c:v>
                      </c:pt>
                      <c:pt idx="28">
                        <c:v>2000</c:v>
                      </c:pt>
                      <c:pt idx="29">
                        <c:v>2001</c:v>
                      </c:pt>
                      <c:pt idx="30">
                        <c:v>2002</c:v>
                      </c:pt>
                      <c:pt idx="31">
                        <c:v>2003</c:v>
                      </c:pt>
                      <c:pt idx="32">
                        <c:v>2004</c:v>
                      </c:pt>
                      <c:pt idx="33">
                        <c:v>2005</c:v>
                      </c:pt>
                      <c:pt idx="34">
                        <c:v>2006</c:v>
                      </c:pt>
                      <c:pt idx="35">
                        <c:v>2007</c:v>
                      </c:pt>
                      <c:pt idx="36">
                        <c:v>2008</c:v>
                      </c:pt>
                      <c:pt idx="37">
                        <c:v>2009</c:v>
                      </c:pt>
                      <c:pt idx="38">
                        <c:v>2010</c:v>
                      </c:pt>
                      <c:pt idx="39">
                        <c:v>2011</c:v>
                      </c:pt>
                      <c:pt idx="40">
                        <c:v>2012</c:v>
                      </c:pt>
                      <c:pt idx="41">
                        <c:v>2013</c:v>
                      </c:pt>
                      <c:pt idx="42">
                        <c:v>2014</c:v>
                      </c:pt>
                      <c:pt idx="43">
                        <c:v>2015</c:v>
                      </c:pt>
                      <c:pt idx="44">
                        <c:v>2016</c:v>
                      </c:pt>
                      <c:pt idx="45">
                        <c:v>2017</c:v>
                      </c:pt>
                      <c:pt idx="46">
                        <c:v>2018</c:v>
                      </c:pt>
                      <c:pt idx="47">
                        <c:v>2019</c:v>
                      </c:pt>
                      <c:pt idx="48">
                        <c:v>2020</c:v>
                      </c:pt>
                      <c:pt idx="49">
                        <c:v>2021</c:v>
                      </c:pt>
                      <c:pt idx="50">
                        <c:v>2022</c:v>
                      </c:pt>
                      <c:pt idx="51">
                        <c:v>2023</c:v>
                      </c:pt>
                      <c:pt idx="52">
                        <c:v>2024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Taiwan_54years!$B$3:$B$55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1972</c:v>
                      </c:pt>
                      <c:pt idx="1">
                        <c:v>1973</c:v>
                      </c:pt>
                      <c:pt idx="2">
                        <c:v>1974</c:v>
                      </c:pt>
                      <c:pt idx="3">
                        <c:v>1975</c:v>
                      </c:pt>
                      <c:pt idx="4">
                        <c:v>1976</c:v>
                      </c:pt>
                      <c:pt idx="5">
                        <c:v>1977</c:v>
                      </c:pt>
                      <c:pt idx="6">
                        <c:v>1978</c:v>
                      </c:pt>
                      <c:pt idx="7">
                        <c:v>1979</c:v>
                      </c:pt>
                      <c:pt idx="8">
                        <c:v>1980</c:v>
                      </c:pt>
                      <c:pt idx="9">
                        <c:v>1981</c:v>
                      </c:pt>
                      <c:pt idx="10">
                        <c:v>1982</c:v>
                      </c:pt>
                      <c:pt idx="11">
                        <c:v>1983</c:v>
                      </c:pt>
                      <c:pt idx="12">
                        <c:v>1984</c:v>
                      </c:pt>
                      <c:pt idx="13">
                        <c:v>1985</c:v>
                      </c:pt>
                      <c:pt idx="14">
                        <c:v>1986</c:v>
                      </c:pt>
                      <c:pt idx="15">
                        <c:v>1987</c:v>
                      </c:pt>
                      <c:pt idx="16">
                        <c:v>1988</c:v>
                      </c:pt>
                      <c:pt idx="17">
                        <c:v>1989</c:v>
                      </c:pt>
                      <c:pt idx="18">
                        <c:v>1990</c:v>
                      </c:pt>
                      <c:pt idx="19">
                        <c:v>1991</c:v>
                      </c:pt>
                      <c:pt idx="20">
                        <c:v>1992</c:v>
                      </c:pt>
                      <c:pt idx="21">
                        <c:v>1993</c:v>
                      </c:pt>
                      <c:pt idx="22">
                        <c:v>1994</c:v>
                      </c:pt>
                      <c:pt idx="23">
                        <c:v>1995</c:v>
                      </c:pt>
                      <c:pt idx="24">
                        <c:v>1996</c:v>
                      </c:pt>
                      <c:pt idx="25">
                        <c:v>1997</c:v>
                      </c:pt>
                      <c:pt idx="26">
                        <c:v>1998</c:v>
                      </c:pt>
                      <c:pt idx="27">
                        <c:v>1999</c:v>
                      </c:pt>
                      <c:pt idx="28">
                        <c:v>2000</c:v>
                      </c:pt>
                      <c:pt idx="29">
                        <c:v>2001</c:v>
                      </c:pt>
                      <c:pt idx="30">
                        <c:v>2002</c:v>
                      </c:pt>
                      <c:pt idx="31">
                        <c:v>2003</c:v>
                      </c:pt>
                      <c:pt idx="32">
                        <c:v>2004</c:v>
                      </c:pt>
                      <c:pt idx="33">
                        <c:v>2005</c:v>
                      </c:pt>
                      <c:pt idx="34">
                        <c:v>2006</c:v>
                      </c:pt>
                      <c:pt idx="35">
                        <c:v>2007</c:v>
                      </c:pt>
                      <c:pt idx="36">
                        <c:v>2008</c:v>
                      </c:pt>
                      <c:pt idx="37">
                        <c:v>2009</c:v>
                      </c:pt>
                      <c:pt idx="38">
                        <c:v>2010</c:v>
                      </c:pt>
                      <c:pt idx="39">
                        <c:v>2011</c:v>
                      </c:pt>
                      <c:pt idx="40">
                        <c:v>2012</c:v>
                      </c:pt>
                      <c:pt idx="41">
                        <c:v>2013</c:v>
                      </c:pt>
                      <c:pt idx="42">
                        <c:v>2014</c:v>
                      </c:pt>
                      <c:pt idx="43">
                        <c:v>2015</c:v>
                      </c:pt>
                      <c:pt idx="44">
                        <c:v>2016</c:v>
                      </c:pt>
                      <c:pt idx="45">
                        <c:v>2017</c:v>
                      </c:pt>
                      <c:pt idx="46">
                        <c:v>2018</c:v>
                      </c:pt>
                      <c:pt idx="47">
                        <c:v>2019</c:v>
                      </c:pt>
                      <c:pt idx="48">
                        <c:v>2020</c:v>
                      </c:pt>
                      <c:pt idx="49">
                        <c:v>2021</c:v>
                      </c:pt>
                      <c:pt idx="50">
                        <c:v>2022</c:v>
                      </c:pt>
                      <c:pt idx="51">
                        <c:v>2023</c:v>
                      </c:pt>
                      <c:pt idx="52">
                        <c:v>2024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987-4B79-84ED-288FE1458D70}"/>
                  </c:ext>
                </c:extLst>
              </c15:ser>
            </c15:filteredLineSeries>
          </c:ext>
        </c:extLst>
      </c:lineChart>
      <c:catAx>
        <c:axId val="5579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6859712"/>
        <c:crosses val="autoZero"/>
        <c:auto val="1"/>
        <c:lblAlgn val="ctr"/>
        <c:lblOffset val="100"/>
        <c:noMultiLvlLbl val="0"/>
      </c:catAx>
      <c:valAx>
        <c:axId val="14685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793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28575"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GB" altLang="zh-TW" sz="2800" b="1" dirty="0" err="1">
                <a:solidFill>
                  <a:srgbClr val="FF0000"/>
                </a:solidFill>
              </a:rPr>
              <a:t>Rezidua</a:t>
            </a:r>
            <a:r>
              <a:rPr lang="en-GB" altLang="zh-TW" sz="2800" b="1" dirty="0">
                <a:solidFill>
                  <a:srgbClr val="FF0000"/>
                </a:solidFill>
              </a:rPr>
              <a:t> </a:t>
            </a:r>
            <a:endParaRPr lang="zh-TW" altLang="en-US" sz="2800" b="1" dirty="0">
              <a:solidFill>
                <a:srgbClr val="FF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zh-TW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Taiwan_54years!$I$59</c:f>
              <c:strCache>
                <c:ptCount val="1"/>
                <c:pt idx="0">
                  <c:v> Rezidua Taiwan1971-2024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Taiwan_54years!$I$60:$I$112</c:f>
              <c:numCache>
                <c:formatCode>General</c:formatCode>
                <c:ptCount val="53"/>
                <c:pt idx="0">
                  <c:v>5.1812066167358596E-2</c:v>
                </c:pt>
                <c:pt idx="1">
                  <c:v>9.6283401710835284E-2</c:v>
                </c:pt>
                <c:pt idx="2">
                  <c:v>4.6974662536553136E-2</c:v>
                </c:pt>
                <c:pt idx="3">
                  <c:v>3.1036357856535274E-2</c:v>
                </c:pt>
                <c:pt idx="4">
                  <c:v>8.6709458946348905E-2</c:v>
                </c:pt>
                <c:pt idx="5">
                  <c:v>0.11711639661004464</c:v>
                </c:pt>
                <c:pt idx="6">
                  <c:v>0.16807379934413719</c:v>
                </c:pt>
                <c:pt idx="7">
                  <c:v>0.17578933095227584</c:v>
                </c:pt>
                <c:pt idx="8">
                  <c:v>0.17646777897553168</c:v>
                </c:pt>
                <c:pt idx="9">
                  <c:v>0.16912082857355015</c:v>
                </c:pt>
                <c:pt idx="10">
                  <c:v>0.14051840552064743</c:v>
                </c:pt>
                <c:pt idx="11">
                  <c:v>0.15306368548741267</c:v>
                </c:pt>
                <c:pt idx="12">
                  <c:v>0.17636840382828878</c:v>
                </c:pt>
                <c:pt idx="13">
                  <c:v>0.15187091029964306</c:v>
                </c:pt>
                <c:pt idx="14">
                  <c:v>0.19171256669105574</c:v>
                </c:pt>
                <c:pt idx="15">
                  <c:v>0.24346022727694383</c:v>
                </c:pt>
                <c:pt idx="16">
                  <c:v>0.2516278770806295</c:v>
                </c:pt>
                <c:pt idx="17">
                  <c:v>0.26670509314866475</c:v>
                </c:pt>
                <c:pt idx="18">
                  <c:v>0.25182568784554116</c:v>
                </c:pt>
                <c:pt idx="19">
                  <c:v>0.26347761389212754</c:v>
                </c:pt>
                <c:pt idx="20">
                  <c:v>0.2758407726972969</c:v>
                </c:pt>
                <c:pt idx="21">
                  <c:v>0.27466971884605584</c:v>
                </c:pt>
                <c:pt idx="22">
                  <c:v>0.28035885777768899</c:v>
                </c:pt>
                <c:pt idx="23">
                  <c:v>0.27704474041190763</c:v>
                </c:pt>
                <c:pt idx="24">
                  <c:v>0.27110851598399788</c:v>
                </c:pt>
                <c:pt idx="25">
                  <c:v>0.2631838185283506</c:v>
                </c:pt>
                <c:pt idx="26">
                  <c:v>0.23736551703268249</c:v>
                </c:pt>
                <c:pt idx="27">
                  <c:v>0.23681159893668435</c:v>
                </c:pt>
                <c:pt idx="28">
                  <c:v>0.23243296223979493</c:v>
                </c:pt>
                <c:pt idx="29">
                  <c:v>0.15354956413163112</c:v>
                </c:pt>
                <c:pt idx="30">
                  <c:v>0.14375547713707837</c:v>
                </c:pt>
                <c:pt idx="31">
                  <c:v>0.12298175902032704</c:v>
                </c:pt>
                <c:pt idx="32">
                  <c:v>0.12873543951481703</c:v>
                </c:pt>
                <c:pt idx="33">
                  <c:v>0.11978219297020232</c:v>
                </c:pt>
                <c:pt idx="34">
                  <c:v>0.11403717821936965</c:v>
                </c:pt>
                <c:pt idx="35">
                  <c:v>0.11845229097662635</c:v>
                </c:pt>
                <c:pt idx="36">
                  <c:v>6.5180338488575629E-2</c:v>
                </c:pt>
                <c:pt idx="37">
                  <c:v>-1.2322738960762525E-2</c:v>
                </c:pt>
                <c:pt idx="38">
                  <c:v>2.4776529690546667E-2</c:v>
                </c:pt>
                <c:pt idx="39">
                  <c:v>8.4784540340487879E-4</c:v>
                </c:pt>
                <c:pt idx="40">
                  <c:v>-3.8225900423624726E-2</c:v>
                </c:pt>
                <c:pt idx="41">
                  <c:v>-7.4617910525474063E-2</c:v>
                </c:pt>
                <c:pt idx="42">
                  <c:v>-8.8764542889469666E-2</c:v>
                </c:pt>
                <c:pt idx="43">
                  <c:v>-0.13448048179011574</c:v>
                </c:pt>
                <c:pt idx="44">
                  <c:v>-0.17305096567794642</c:v>
                </c:pt>
                <c:pt idx="45">
                  <c:v>-0.19650181969422809</c:v>
                </c:pt>
                <c:pt idx="46">
                  <c:v>-0.22663492803090346</c:v>
                </c:pt>
                <c:pt idx="47">
                  <c:v>-0.25494724745431396</c:v>
                </c:pt>
                <c:pt idx="48">
                  <c:v>-0.27846129892126648</c:v>
                </c:pt>
                <c:pt idx="49">
                  <c:v>-0.26630993041093287</c:v>
                </c:pt>
                <c:pt idx="50">
                  <c:v>-0.29122110543347368</c:v>
                </c:pt>
                <c:pt idx="51">
                  <c:v>-0.33912886960656641</c:v>
                </c:pt>
                <c:pt idx="52">
                  <c:v>-0.34843004124693211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3A-458B-979A-EC6219D7DED8}"/>
            </c:ext>
          </c:extLst>
        </c:ser>
        <c:ser>
          <c:idx val="1"/>
          <c:order val="1"/>
          <c:tx>
            <c:strRef>
              <c:f>Taiwan!$D$46</c:f>
              <c:strCache>
                <c:ptCount val="1"/>
                <c:pt idx="0">
                  <c:v> Rezidua Taiwan 2005-2024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Taiwan!$D$47:$D$99</c:f>
              <c:numCache>
                <c:formatCode>General</c:formatCode>
                <c:ptCount val="53"/>
                <c:pt idx="34">
                  <c:v>1.936870630247424E-2</c:v>
                </c:pt>
                <c:pt idx="35">
                  <c:v>4.8897540113038554E-2</c:v>
                </c:pt>
                <c:pt idx="36">
                  <c:v>2.0739308678294766E-2</c:v>
                </c:pt>
                <c:pt idx="37">
                  <c:v>-3.1650047717736038E-2</c:v>
                </c:pt>
                <c:pt idx="38">
                  <c:v>3.0562941986880143E-2</c:v>
                </c:pt>
                <c:pt idx="39">
                  <c:v>3.1747978753045747E-2</c:v>
                </c:pt>
                <c:pt idx="40">
                  <c:v>1.7787953979322896E-2</c:v>
                </c:pt>
                <c:pt idx="41">
                  <c:v>6.5096649307805898E-3</c:v>
                </c:pt>
                <c:pt idx="42">
                  <c:v>1.74767536200926E-2</c:v>
                </c:pt>
                <c:pt idx="43">
                  <c:v>-3.1254642272463551E-3</c:v>
                </c:pt>
                <c:pt idx="44">
                  <c:v>-1.6582227061770483E-2</c:v>
                </c:pt>
                <c:pt idx="45">
                  <c:v>-1.4919360024744754E-2</c:v>
                </c:pt>
                <c:pt idx="46">
                  <c:v>-1.9938747308112792E-2</c:v>
                </c:pt>
                <c:pt idx="47">
                  <c:v>-2.3137345678215848E-2</c:v>
                </c:pt>
                <c:pt idx="48">
                  <c:v>-2.1537676091861413E-2</c:v>
                </c:pt>
                <c:pt idx="49">
                  <c:v>1.5727413471779417E-2</c:v>
                </c:pt>
                <c:pt idx="50">
                  <c:v>1.5929959502545832E-2</c:v>
                </c:pt>
                <c:pt idx="51">
                  <c:v>-6.8640836172395581E-3</c:v>
                </c:pt>
                <c:pt idx="52">
                  <c:v>8.9484657957018543E-3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3A-458B-979A-EC6219D7DED8}"/>
            </c:ext>
          </c:extLst>
        </c:ser>
        <c:ser>
          <c:idx val="2"/>
          <c:order val="2"/>
          <c:tx>
            <c:strRef>
              <c:f>'Czech Republic'!$D$46</c:f>
              <c:strCache>
                <c:ptCount val="1"/>
                <c:pt idx="0">
                  <c:v>Rezidua CZ</c:v>
                </c:pt>
              </c:strCache>
            </c:strRef>
          </c:tx>
          <c:spPr>
            <a:ln w="3810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'Czech Republic'!$D$47:$D$99</c:f>
              <c:numCache>
                <c:formatCode>General</c:formatCode>
                <c:ptCount val="53"/>
                <c:pt idx="34">
                  <c:v>4.382231749126396E-2</c:v>
                </c:pt>
                <c:pt idx="35">
                  <c:v>7.382133060782492E-2</c:v>
                </c:pt>
                <c:pt idx="36">
                  <c:v>7.3714105032751956E-2</c:v>
                </c:pt>
                <c:pt idx="37">
                  <c:v>1.2437584643331112E-3</c:v>
                </c:pt>
                <c:pt idx="38">
                  <c:v>7.5144469886599952E-3</c:v>
                </c:pt>
                <c:pt idx="39">
                  <c:v>5.4151327115256886E-3</c:v>
                </c:pt>
                <c:pt idx="40">
                  <c:v>-2.1321066684575798E-2</c:v>
                </c:pt>
                <c:pt idx="41">
                  <c:v>-3.967138874173623E-2</c:v>
                </c:pt>
                <c:pt idx="42">
                  <c:v>-3.6120792179732214E-2</c:v>
                </c:pt>
                <c:pt idx="43">
                  <c:v>-7.289779943520508E-3</c:v>
                </c:pt>
                <c:pt idx="44">
                  <c:v>-1.3293966202817531E-3</c:v>
                </c:pt>
                <c:pt idx="45">
                  <c:v>2.8855568064298398E-2</c:v>
                </c:pt>
                <c:pt idx="46">
                  <c:v>3.582081233630649E-2</c:v>
                </c:pt>
                <c:pt idx="47">
                  <c:v>4.9319260079237537E-2</c:v>
                </c:pt>
                <c:pt idx="48">
                  <c:v>-2.5221091312541327E-2</c:v>
                </c:pt>
                <c:pt idx="49">
                  <c:v>1.4796908336574377E-2</c:v>
                </c:pt>
                <c:pt idx="50">
                  <c:v>9.560692000784965E-3</c:v>
                </c:pt>
                <c:pt idx="51">
                  <c:v>-2.64163806525744E-2</c:v>
                </c:pt>
                <c:pt idx="52">
                  <c:v>-3.4541925499479043E-2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3A-458B-979A-EC6219D7DED8}"/>
            </c:ext>
          </c:extLst>
        </c:ser>
        <c:ser>
          <c:idx val="3"/>
          <c:order val="3"/>
          <c:tx>
            <c:strRef>
              <c:f>Singapore!$D$46</c:f>
              <c:strCache>
                <c:ptCount val="1"/>
                <c:pt idx="0">
                  <c:v>Rezidua Singapore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Singapore!$D$47:$D$99</c:f>
              <c:numCache>
                <c:formatCode>General</c:formatCode>
                <c:ptCount val="53"/>
                <c:pt idx="34">
                  <c:v>2.7449691305314772E-2</c:v>
                </c:pt>
                <c:pt idx="35">
                  <c:v>4.466858058095971E-2</c:v>
                </c:pt>
                <c:pt idx="36">
                  <c:v>-1.7579442475888288E-2</c:v>
                </c:pt>
                <c:pt idx="37">
                  <c:v>-7.3956411266617048E-2</c:v>
                </c:pt>
                <c:pt idx="38">
                  <c:v>1.6406183065782926E-2</c:v>
                </c:pt>
                <c:pt idx="39">
                  <c:v>2.8355508929695683E-2</c:v>
                </c:pt>
                <c:pt idx="40">
                  <c:v>1.97248669959528E-2</c:v>
                </c:pt>
                <c:pt idx="41">
                  <c:v>2.3087406842833391E-2</c:v>
                </c:pt>
                <c:pt idx="42">
                  <c:v>2.1207535464530441E-2</c:v>
                </c:pt>
                <c:pt idx="43">
                  <c:v>1.1181108037662035E-2</c:v>
                </c:pt>
                <c:pt idx="44">
                  <c:v>7.5011944536049757E-3</c:v>
                </c:pt>
                <c:pt idx="45">
                  <c:v>2.2914854483194635E-2</c:v>
                </c:pt>
                <c:pt idx="46">
                  <c:v>2.4658944637010571E-2</c:v>
                </c:pt>
                <c:pt idx="47">
                  <c:v>-1.2844720039791313E-3</c:v>
                </c:pt>
                <c:pt idx="48">
                  <c:v>-6.4555346664977364E-2</c:v>
                </c:pt>
                <c:pt idx="49">
                  <c:v>4.2748694479705973E-2</c:v>
                </c:pt>
                <c:pt idx="50">
                  <c:v>2.2424941637486484E-2</c:v>
                </c:pt>
                <c:pt idx="51">
                  <c:v>-3.5604224389868211E-2</c:v>
                </c:pt>
                <c:pt idx="52">
                  <c:v>-4.0100579878189935E-2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3A-458B-979A-EC6219D7D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348992"/>
        <c:axId val="217295104"/>
      </c:lineChart>
      <c:catAx>
        <c:axId val="14734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7295104"/>
        <c:crosses val="autoZero"/>
        <c:auto val="1"/>
        <c:lblAlgn val="ctr"/>
        <c:lblOffset val="100"/>
        <c:noMultiLvlLbl val="0"/>
      </c:catAx>
      <c:valAx>
        <c:axId val="21729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34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0754742253511264E-2"/>
          <c:y val="0.10958682632826909"/>
          <c:w val="0.33085980802082321"/>
          <c:h val="0.206323427828695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Sigm</a:t>
            </a:r>
            <a:r>
              <a:rPr lang="en-US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a-</a:t>
            </a:r>
            <a:r>
              <a:rPr lang="en-US" sz="1800" b="1" i="0" u="none" strike="noStrike" kern="1200" spc="0" baseline="0" dirty="0" err="1">
                <a:solidFill>
                  <a:sysClr val="windowText" lastClr="000000"/>
                </a:solidFill>
                <a:effectLst/>
              </a:rPr>
              <a:t>konvergence</a:t>
            </a:r>
            <a:r>
              <a:rPr lang="en-US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US" sz="1800" b="1" i="0" u="none" strike="noStrike" kern="1200" spc="0" baseline="0" dirty="0">
                <a:solidFill>
                  <a:srgbClr val="0070C0"/>
                </a:solidFill>
                <a:effectLst/>
              </a:rPr>
              <a:t>HDP per capita</a:t>
            </a:r>
            <a:endParaRPr lang="cs-CZ" sz="1800" b="1" i="0" u="none" strike="noStrike" kern="1200" spc="0" baseline="0" dirty="0">
              <a:solidFill>
                <a:srgbClr val="0070C0"/>
              </a:solidFill>
              <a:effectLst/>
            </a:endParaRPr>
          </a:p>
          <a:p>
            <a:pPr>
              <a:defRPr sz="1800"/>
            </a:pPr>
            <a:r>
              <a:rPr lang="cs-CZ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vývoj </a:t>
            </a:r>
            <a:r>
              <a:rPr lang="cs-CZ" sz="1800" b="1" i="0" u="none" strike="noStrike" kern="1200" spc="0" baseline="0" dirty="0">
                <a:solidFill>
                  <a:srgbClr val="FF0000"/>
                </a:solidFill>
                <a:effectLst/>
              </a:rPr>
              <a:t>variačního koeficientu</a:t>
            </a:r>
            <a:endParaRPr lang="cs-CZ" sz="1800" b="0" i="0" u="none" strike="noStrike" kern="1200" spc="0" baseline="0" dirty="0">
              <a:solidFill>
                <a:srgbClr val="FF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5555555555555566E-2"/>
                  <c:y val="-7.6708507670850828E-2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916-4737-B871-AA391DFC3376}"/>
                </c:ext>
              </c:extLst>
            </c:dLbl>
            <c:dLbl>
              <c:idx val="19"/>
              <c:layout>
                <c:manualLayout>
                  <c:x val="-3.1371675133042239E-2"/>
                  <c:y val="-0.13628894078001685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16-4737-B871-AA391DFC3376}"/>
                </c:ext>
              </c:extLst>
            </c:dLbl>
            <c:spPr>
              <a:noFill/>
              <a:ln>
                <a:solidFill>
                  <a:srgbClr val="5242E6">
                    <a:lumMod val="50000"/>
                  </a:srgb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FF1919"/>
                </a:solidFill>
                <a:prstDash val="dash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06929299495782"/>
                  <c:y val="0.19118552626637703"/>
                </c:manualLayout>
              </c:layout>
              <c:numFmt formatCode="General" sourceLinked="0"/>
              <c:spPr>
                <a:solidFill>
                  <a:sysClr val="window" lastClr="FFFFFF"/>
                </a:solidFill>
                <a:ln cmpd="thinThick">
                  <a:solidFill>
                    <a:srgbClr val="FF1919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trendline>
            <c:spPr>
              <a:ln w="19050" cap="rnd">
                <a:noFill/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3.7318988942094032E-2"/>
                  <c:y val="0.19205083922914981"/>
                </c:manualLayout>
              </c:layout>
              <c:numFmt formatCode="General" sourceLinked="0"/>
              <c:spPr>
                <a:noFill/>
                <a:ln>
                  <a:solidFill>
                    <a:srgbClr val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cat>
            <c:numRef>
              <c:f>Convergence_4!$B$3:$B$22</c:f>
              <c:numCache>
                <c:formatCode>General</c:formatCode>
                <c:ptCount val="2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</c:numCache>
            </c:numRef>
          </c:cat>
          <c:val>
            <c:numRef>
              <c:f>Convergence_4!$H$3:$H$22</c:f>
              <c:numCache>
                <c:formatCode>0%</c:formatCode>
                <c:ptCount val="20"/>
                <c:pt idx="0">
                  <c:v>0.52129416380072968</c:v>
                </c:pt>
                <c:pt idx="1">
                  <c:v>0.52205108367943698</c:v>
                </c:pt>
                <c:pt idx="2">
                  <c:v>0.51627959423725889</c:v>
                </c:pt>
                <c:pt idx="3">
                  <c:v>0.48553136303421224</c:v>
                </c:pt>
                <c:pt idx="4">
                  <c:v>0.48457273498265074</c:v>
                </c:pt>
                <c:pt idx="5">
                  <c:v>0.52087366065488638</c:v>
                </c:pt>
                <c:pt idx="6">
                  <c:v>0.52950912425420704</c:v>
                </c:pt>
                <c:pt idx="7">
                  <c:v>0.53605339526078333</c:v>
                </c:pt>
                <c:pt idx="8">
                  <c:v>0.54608426502967067</c:v>
                </c:pt>
                <c:pt idx="9">
                  <c:v>0.54321906911700746</c:v>
                </c:pt>
                <c:pt idx="10">
                  <c:v>0.5369655002069067</c:v>
                </c:pt>
                <c:pt idx="11">
                  <c:v>0.53783534203688954</c:v>
                </c:pt>
                <c:pt idx="12">
                  <c:v>0.54113093342997298</c:v>
                </c:pt>
                <c:pt idx="13">
                  <c:v>0.543416516602092</c:v>
                </c:pt>
                <c:pt idx="14">
                  <c:v>0.52753577966444154</c:v>
                </c:pt>
                <c:pt idx="15">
                  <c:v>0.51271126544908763</c:v>
                </c:pt>
                <c:pt idx="16">
                  <c:v>0.5602926751157995</c:v>
                </c:pt>
                <c:pt idx="17">
                  <c:v>0.54986150850576943</c:v>
                </c:pt>
                <c:pt idx="18">
                  <c:v>0.53091383351919896</c:v>
                </c:pt>
                <c:pt idx="19">
                  <c:v>0.52894129008854451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916-4737-B871-AA391DFC3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144512"/>
        <c:axId val="55883392"/>
      </c:lineChart>
      <c:catAx>
        <c:axId val="18214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883392"/>
        <c:crosses val="autoZero"/>
        <c:auto val="1"/>
        <c:lblAlgn val="ctr"/>
        <c:lblOffset val="100"/>
        <c:noMultiLvlLbl val="0"/>
      </c:catAx>
      <c:valAx>
        <c:axId val="5588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14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Sigm</a:t>
            </a:r>
            <a:r>
              <a:rPr lang="en-US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a-konvergence </a:t>
            </a:r>
            <a:r>
              <a:rPr lang="en-US" sz="1800" b="1" i="0" u="none" strike="noStrike" kern="1200" spc="0" baseline="0">
                <a:solidFill>
                  <a:srgbClr val="0070C0"/>
                </a:solidFill>
                <a:effectLst/>
              </a:rPr>
              <a:t>ln(HDP per capita)</a:t>
            </a:r>
            <a:endParaRPr lang="cs-CZ" sz="1800" b="1" i="0" u="none" strike="noStrike" kern="1200" spc="0" baseline="0">
              <a:solidFill>
                <a:srgbClr val="0070C0"/>
              </a:solidFill>
              <a:effectLst/>
            </a:endParaRPr>
          </a:p>
          <a:p>
            <a:pPr>
              <a:defRPr sz="1800"/>
            </a:pPr>
            <a:r>
              <a:rPr lang="cs-CZ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vývoj </a:t>
            </a:r>
            <a:r>
              <a:rPr lang="cs-CZ" sz="1800" b="1" i="0" u="none" strike="noStrike" kern="1200" spc="0" baseline="0">
                <a:solidFill>
                  <a:srgbClr val="FF0000"/>
                </a:solidFill>
                <a:effectLst/>
              </a:rPr>
              <a:t>směrodatné odchylky</a:t>
            </a:r>
            <a:endParaRPr lang="cs-CZ" sz="1800" b="0" i="0" u="none" strike="noStrike" kern="1200" spc="0" baseline="0">
              <a:solidFill>
                <a:srgbClr val="FF0000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666666666666668E-2"/>
                  <c:y val="-7.6708507670850773E-2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EB-40B3-A18A-72B02ECE7162}"/>
                </c:ext>
              </c:extLst>
            </c:dLbl>
            <c:dLbl>
              <c:idx val="19"/>
              <c:layout>
                <c:manualLayout>
                  <c:x val="-4.690687641101228E-2"/>
                  <c:y val="-9.3187088771437818E-2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EB-40B3-A18A-72B02ECE71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FF1919"/>
                </a:solidFill>
                <a:prstDash val="dash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97643340702634"/>
                  <c:y val="0.30705110919354262"/>
                </c:manualLayout>
              </c:layout>
              <c:numFmt formatCode="General" sourceLinked="0"/>
              <c:spPr>
                <a:solidFill>
                  <a:sysClr val="window" lastClr="FFFFFF"/>
                </a:solidFill>
                <a:ln cmpd="thinThick">
                  <a:solidFill>
                    <a:srgbClr val="FF1919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trendline>
            <c:spPr>
              <a:ln w="19050" cap="rnd">
                <a:noFill/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4.5252371482241635E-2"/>
                  <c:y val="0.2442142613166505"/>
                </c:manualLayout>
              </c:layout>
              <c:numFmt formatCode="General" sourceLinked="0"/>
              <c:spPr>
                <a:noFill/>
                <a:ln>
                  <a:solidFill>
                    <a:srgbClr val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cat>
            <c:numRef>
              <c:f>Convergence_4!$B$3:$B$22</c:f>
              <c:numCache>
                <c:formatCode>General</c:formatCode>
                <c:ptCount val="2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</c:numCache>
            </c:numRef>
          </c:cat>
          <c:val>
            <c:numRef>
              <c:f>Convergence_4!$P$3:$P$22</c:f>
              <c:numCache>
                <c:formatCode>0.0000</c:formatCode>
                <c:ptCount val="20"/>
                <c:pt idx="0">
                  <c:v>0.4587199051057404</c:v>
                </c:pt>
                <c:pt idx="1">
                  <c:v>0.45780390558137868</c:v>
                </c:pt>
                <c:pt idx="2">
                  <c:v>0.45351570953496728</c:v>
                </c:pt>
                <c:pt idx="3">
                  <c:v>0.43116058061474583</c:v>
                </c:pt>
                <c:pt idx="4">
                  <c:v>0.43652518922638833</c:v>
                </c:pt>
                <c:pt idx="5">
                  <c:v>0.46774194545503628</c:v>
                </c:pt>
                <c:pt idx="6">
                  <c:v>0.47589586354454122</c:v>
                </c:pt>
                <c:pt idx="7">
                  <c:v>0.48459322250526182</c:v>
                </c:pt>
                <c:pt idx="8">
                  <c:v>0.49600540769597223</c:v>
                </c:pt>
                <c:pt idx="9">
                  <c:v>0.4948902486259168</c:v>
                </c:pt>
                <c:pt idx="10">
                  <c:v>0.48638893778531828</c:v>
                </c:pt>
                <c:pt idx="11">
                  <c:v>0.48717496120188281</c:v>
                </c:pt>
                <c:pt idx="12">
                  <c:v>0.48689978000016376</c:v>
                </c:pt>
                <c:pt idx="13">
                  <c:v>0.48859819373240876</c:v>
                </c:pt>
                <c:pt idx="14">
                  <c:v>0.47519416055858077</c:v>
                </c:pt>
                <c:pt idx="15">
                  <c:v>0.47284892060443184</c:v>
                </c:pt>
                <c:pt idx="16">
                  <c:v>0.50674344129708304</c:v>
                </c:pt>
                <c:pt idx="17">
                  <c:v>0.5019262576653809</c:v>
                </c:pt>
                <c:pt idx="18">
                  <c:v>0.49342889013274932</c:v>
                </c:pt>
                <c:pt idx="19">
                  <c:v>0.49604949664425058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BEB-40B3-A18A-72B02ECE7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265856"/>
        <c:axId val="56049664"/>
      </c:lineChart>
      <c:catAx>
        <c:axId val="19826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6049664"/>
        <c:crosses val="autoZero"/>
        <c:auto val="1"/>
        <c:lblAlgn val="ctr"/>
        <c:lblOffset val="100"/>
        <c:noMultiLvlLbl val="0"/>
      </c:catAx>
      <c:valAx>
        <c:axId val="5604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8265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A5A5C-5E43-4E02-99A0-1CE7FE647DC4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4E91A-80B4-42C2-9867-02CC6F243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61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0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67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model </a:t>
            </a:r>
            <a:r>
              <a:rPr lang="en-GB" sz="1200" dirty="0" err="1"/>
              <a:t>aplikuje</a:t>
            </a:r>
            <a:r>
              <a:rPr lang="en-GB" sz="1200" dirty="0"/>
              <a:t> </a:t>
            </a:r>
            <a:r>
              <a:rPr lang="en-GB" sz="1200" dirty="0" err="1"/>
              <a:t>průměrné</a:t>
            </a:r>
            <a:r>
              <a:rPr lang="en-GB" sz="1200" dirty="0"/>
              <a:t> tempo </a:t>
            </a:r>
            <a:r>
              <a:rPr lang="en-GB" sz="1200" dirty="0" err="1"/>
              <a:t>růstu</a:t>
            </a:r>
            <a:r>
              <a:rPr lang="en-GB" sz="1200" dirty="0"/>
              <a:t> z dob ‚</a:t>
            </a:r>
            <a:r>
              <a:rPr lang="en-GB" sz="1200" dirty="0" err="1"/>
              <a:t>rozvojového</a:t>
            </a:r>
            <a:r>
              <a:rPr lang="en-GB" sz="1200" dirty="0"/>
              <a:t> </a:t>
            </a:r>
            <a:r>
              <a:rPr lang="en-GB" sz="1200" dirty="0" err="1"/>
              <a:t>zázraku</a:t>
            </a:r>
            <a:r>
              <a:rPr lang="en-GB" sz="1200" dirty="0"/>
              <a:t>‘ </a:t>
            </a:r>
            <a:r>
              <a:rPr lang="en-GB" sz="1200" dirty="0" err="1"/>
              <a:t>i</a:t>
            </a:r>
            <a:r>
              <a:rPr lang="en-GB" sz="1200" dirty="0"/>
              <a:t> </a:t>
            </a:r>
            <a:r>
              <a:rPr lang="en-GB" sz="1200" dirty="0" err="1"/>
              <a:t>na</a:t>
            </a:r>
            <a:r>
              <a:rPr lang="en-GB" sz="1200" dirty="0"/>
              <a:t> </a:t>
            </a:r>
            <a:r>
              <a:rPr lang="en-GB" sz="1200" dirty="0" err="1"/>
              <a:t>současnou</a:t>
            </a:r>
            <a:r>
              <a:rPr lang="en-GB" sz="1200" dirty="0"/>
              <a:t> </a:t>
            </a:r>
            <a:r>
              <a:rPr lang="en-GB" sz="1200" dirty="0" err="1"/>
              <a:t>vyspělou</a:t>
            </a:r>
            <a:r>
              <a:rPr lang="en-GB" sz="1200" dirty="0"/>
              <a:t> </a:t>
            </a:r>
            <a:r>
              <a:rPr lang="en-GB" sz="1200" dirty="0" err="1"/>
              <a:t>ekonomiku</a:t>
            </a:r>
            <a:r>
              <a:rPr lang="en-GB" sz="1200" dirty="0"/>
              <a:t>. </a:t>
            </a:r>
            <a:r>
              <a:rPr lang="en-GB" sz="1200" dirty="0" err="1"/>
              <a:t>Jelikož</a:t>
            </a:r>
            <a:r>
              <a:rPr lang="en-GB" sz="1200" dirty="0"/>
              <a:t> </a:t>
            </a:r>
            <a:r>
              <a:rPr lang="en-GB" sz="1200" dirty="0" err="1"/>
              <a:t>jsou</a:t>
            </a:r>
            <a:r>
              <a:rPr lang="en-GB" sz="1200" dirty="0"/>
              <a:t> </a:t>
            </a:r>
            <a:r>
              <a:rPr lang="en-GB" sz="1200" dirty="0" err="1"/>
              <a:t>parametry</a:t>
            </a:r>
            <a:r>
              <a:rPr lang="en-GB" sz="1200" dirty="0"/>
              <a:t> </a:t>
            </a:r>
            <a:r>
              <a:rPr lang="en-GB" sz="1200" dirty="0" err="1"/>
              <a:t>fixní</a:t>
            </a:r>
            <a:r>
              <a:rPr lang="en-GB" sz="1200" dirty="0"/>
              <a:t>, model </a:t>
            </a:r>
            <a:r>
              <a:rPr lang="en-GB" sz="1200" dirty="0" err="1"/>
              <a:t>nedokáže</a:t>
            </a:r>
            <a:r>
              <a:rPr lang="en-GB" sz="1200" dirty="0"/>
              <a:t> </a:t>
            </a:r>
            <a:r>
              <a:rPr lang="en-GB" sz="1200" dirty="0" err="1"/>
              <a:t>reflektovat</a:t>
            </a:r>
            <a:r>
              <a:rPr lang="en-GB" sz="1200" dirty="0"/>
              <a:t> </a:t>
            </a:r>
            <a:r>
              <a:rPr lang="en-GB" sz="1200" dirty="0" err="1"/>
              <a:t>přirozené</a:t>
            </a:r>
            <a:r>
              <a:rPr lang="en-GB" sz="1200" dirty="0"/>
              <a:t> </a:t>
            </a:r>
            <a:r>
              <a:rPr lang="en-GB" sz="1200" dirty="0" err="1"/>
              <a:t>zpomalení</a:t>
            </a:r>
            <a:r>
              <a:rPr lang="en-GB" sz="1200" dirty="0"/>
              <a:t> </a:t>
            </a:r>
            <a:r>
              <a:rPr lang="en-GB" sz="1200" dirty="0" err="1"/>
              <a:t>růstu</a:t>
            </a:r>
            <a:r>
              <a:rPr lang="en-GB" sz="1200" dirty="0"/>
              <a:t> a v </a:t>
            </a:r>
            <a:r>
              <a:rPr lang="en-GB" sz="1200" dirty="0" err="1"/>
              <a:t>pozdějších</a:t>
            </a:r>
            <a:r>
              <a:rPr lang="en-GB" sz="1200" dirty="0"/>
              <a:t> </a:t>
            </a:r>
            <a:r>
              <a:rPr lang="en-GB" sz="1200" dirty="0" err="1"/>
              <a:t>letech</a:t>
            </a:r>
            <a:r>
              <a:rPr lang="en-GB" sz="1200" dirty="0"/>
              <a:t> </a:t>
            </a:r>
            <a:r>
              <a:rPr lang="en-GB" sz="1200" dirty="0" err="1"/>
              <a:t>tak</a:t>
            </a:r>
            <a:r>
              <a:rPr lang="en-GB" sz="1200" dirty="0"/>
              <a:t> </a:t>
            </a:r>
            <a:r>
              <a:rPr lang="en-GB" sz="1200" dirty="0" err="1"/>
              <a:t>realitu</a:t>
            </a:r>
            <a:r>
              <a:rPr lang="en-GB" sz="1200" dirty="0"/>
              <a:t> </a:t>
            </a:r>
            <a:r>
              <a:rPr lang="en-GB" sz="1200" dirty="0" err="1"/>
              <a:t>nutně</a:t>
            </a:r>
            <a:r>
              <a:rPr lang="en-GB" sz="1200" dirty="0"/>
              <a:t> </a:t>
            </a:r>
            <a:r>
              <a:rPr lang="en-GB" sz="1200" dirty="0" err="1"/>
              <a:t>nadhodnocuje</a:t>
            </a:r>
            <a:r>
              <a:rPr lang="en-GB" sz="1200" dirty="0"/>
              <a:t>.</a:t>
            </a:r>
            <a:br>
              <a:rPr lang="en-GB" sz="1200" dirty="0"/>
            </a:br>
            <a:r>
              <a:rPr lang="en-GB" sz="1200" dirty="0"/>
              <a:t>S-S model s </a:t>
            </a:r>
            <a:r>
              <a:rPr lang="en-GB" sz="1200" dirty="0" err="1"/>
              <a:t>konstantními</a:t>
            </a:r>
            <a:r>
              <a:rPr lang="en-GB" sz="1200" dirty="0"/>
              <a:t> </a:t>
            </a:r>
            <a:r>
              <a:rPr lang="en-GB" sz="1200" dirty="0" err="1"/>
              <a:t>parametry</a:t>
            </a:r>
            <a:r>
              <a:rPr lang="en-GB" sz="1200" dirty="0"/>
              <a:t> </a:t>
            </a:r>
            <a:r>
              <a:rPr lang="en-GB" sz="1200" dirty="0" err="1"/>
              <a:t>selhává</a:t>
            </a:r>
            <a:r>
              <a:rPr lang="en-GB" sz="1200" dirty="0"/>
              <a:t> v </a:t>
            </a:r>
            <a:r>
              <a:rPr lang="en-GB" sz="1200" dirty="0" err="1"/>
              <a:t>dlouhém</a:t>
            </a:r>
            <a:r>
              <a:rPr lang="en-GB" sz="1200" dirty="0"/>
              <a:t> </a:t>
            </a:r>
            <a:r>
              <a:rPr lang="en-GB" sz="1200" dirty="0" err="1"/>
              <a:t>období</a:t>
            </a:r>
            <a:r>
              <a:rPr lang="en-GB" sz="1200" dirty="0"/>
              <a:t>, </a:t>
            </a:r>
            <a:r>
              <a:rPr lang="en-GB" sz="1200" dirty="0" err="1"/>
              <a:t>protože</a:t>
            </a:r>
            <a:r>
              <a:rPr lang="en-GB" sz="1200" dirty="0"/>
              <a:t> </a:t>
            </a:r>
            <a:r>
              <a:rPr lang="en-GB" sz="1200" dirty="0" err="1"/>
              <a:t>průměruje</a:t>
            </a:r>
            <a:r>
              <a:rPr lang="en-GB" sz="1200" dirty="0"/>
              <a:t> </a:t>
            </a:r>
            <a:r>
              <a:rPr lang="en-GB" sz="1200" dirty="0" err="1"/>
              <a:t>počáteční</a:t>
            </a:r>
            <a:r>
              <a:rPr lang="en-GB" sz="1200" dirty="0"/>
              <a:t> </a:t>
            </a:r>
            <a:r>
              <a:rPr lang="en-GB" sz="1200" dirty="0" err="1"/>
              <a:t>extrémní</a:t>
            </a:r>
            <a:r>
              <a:rPr lang="en-GB" sz="1200" dirty="0"/>
              <a:t> </a:t>
            </a:r>
            <a:r>
              <a:rPr lang="en-GB" sz="1200" dirty="0" err="1"/>
              <a:t>růst</a:t>
            </a:r>
            <a:r>
              <a:rPr lang="en-GB" sz="1200" dirty="0"/>
              <a:t> s </a:t>
            </a:r>
            <a:r>
              <a:rPr lang="en-GB" sz="1200" dirty="0" err="1"/>
              <a:t>tím</a:t>
            </a:r>
            <a:r>
              <a:rPr lang="en-GB" sz="1200" dirty="0"/>
              <a:t> </a:t>
            </a:r>
            <a:r>
              <a:rPr lang="en-GB" sz="1200" dirty="0" err="1"/>
              <a:t>současným</a:t>
            </a:r>
            <a:r>
              <a:rPr lang="en-GB" sz="1200" dirty="0"/>
              <a:t>. To </a:t>
            </a:r>
            <a:r>
              <a:rPr lang="en-GB" sz="1200" dirty="0" err="1"/>
              <a:t>způsobuje</a:t>
            </a:r>
            <a:r>
              <a:rPr lang="en-GB" sz="1200" dirty="0"/>
              <a:t>, </a:t>
            </a:r>
            <a:r>
              <a:rPr lang="en-GB" sz="1200" dirty="0" err="1"/>
              <a:t>že</a:t>
            </a:r>
            <a:r>
              <a:rPr lang="en-GB" sz="1200" dirty="0"/>
              <a:t> pro </a:t>
            </a:r>
            <a:r>
              <a:rPr lang="en-GB" sz="1200" dirty="0" err="1"/>
              <a:t>pozdější</a:t>
            </a:r>
            <a:r>
              <a:rPr lang="en-GB" sz="1200" dirty="0"/>
              <a:t> </a:t>
            </a:r>
            <a:r>
              <a:rPr lang="en-GB" sz="1200" dirty="0" err="1"/>
              <a:t>fáze</a:t>
            </a:r>
            <a:r>
              <a:rPr lang="en-GB" sz="1200" dirty="0"/>
              <a:t>, </a:t>
            </a:r>
            <a:r>
              <a:rPr lang="en-GB" sz="1200" dirty="0" err="1"/>
              <a:t>kdy</a:t>
            </a:r>
            <a:r>
              <a:rPr lang="en-GB" sz="1200" dirty="0"/>
              <a:t> </a:t>
            </a:r>
            <a:r>
              <a:rPr lang="en-GB" sz="1200" dirty="0" err="1"/>
              <a:t>ekonomika</a:t>
            </a:r>
            <a:r>
              <a:rPr lang="en-GB" sz="1200" dirty="0"/>
              <a:t> </a:t>
            </a:r>
            <a:r>
              <a:rPr lang="en-GB" sz="1200" dirty="0" err="1"/>
              <a:t>již</a:t>
            </a:r>
            <a:r>
              <a:rPr lang="en-GB" sz="1200" dirty="0"/>
              <a:t> </a:t>
            </a:r>
            <a:r>
              <a:rPr lang="en-GB" sz="1200" dirty="0" err="1"/>
              <a:t>přirozeně</a:t>
            </a:r>
            <a:r>
              <a:rPr lang="en-GB" sz="1200" dirty="0"/>
              <a:t> </a:t>
            </a:r>
            <a:r>
              <a:rPr lang="en-GB" sz="1200" dirty="0" err="1"/>
              <a:t>zpomaluje</a:t>
            </a:r>
            <a:r>
              <a:rPr lang="en-GB" sz="1200" dirty="0"/>
              <a:t>, je model </a:t>
            </a:r>
            <a:r>
              <a:rPr lang="en-GB" sz="1200" dirty="0" err="1"/>
              <a:t>příliš</a:t>
            </a:r>
            <a:r>
              <a:rPr lang="en-GB" sz="1200" dirty="0"/>
              <a:t> </a:t>
            </a:r>
            <a:r>
              <a:rPr lang="en-GB" sz="1200" dirty="0" err="1"/>
              <a:t>optimistický</a:t>
            </a:r>
            <a:endParaRPr lang="en-GB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32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/>
          <p:cNvGrpSpPr/>
          <p:nvPr/>
        </p:nvGrpSpPr>
        <p:grpSpPr>
          <a:xfrm>
            <a:off x="5442928" y="98158"/>
            <a:ext cx="6747477" cy="6769336"/>
            <a:chOff x="5305036" y="1082427"/>
            <a:chExt cx="8147082" cy="6482605"/>
          </a:xfrm>
        </p:grpSpPr>
        <p:sp>
          <p:nvSpPr>
            <p:cNvPr id="10" name="Ovál 9"/>
            <p:cNvSpPr/>
            <p:nvPr/>
          </p:nvSpPr>
          <p:spPr>
            <a:xfrm>
              <a:off x="5305036" y="1082427"/>
              <a:ext cx="8147081" cy="6480720"/>
            </a:xfrm>
            <a:custGeom>
              <a:avLst/>
              <a:gdLst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0 w 12961440"/>
                <a:gd name="connsiteY4" fmla="*/ 648072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91440 w 12961440"/>
                <a:gd name="connsiteY4" fmla="*/ 657216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0" fmla="*/ 0 w 12961440"/>
                <a:gd name="connsiteY0" fmla="*/ 6480720 h 6480720"/>
                <a:gd name="connsiteX1" fmla="*/ 6480720 w 12961440"/>
                <a:gd name="connsiteY1" fmla="*/ 0 h 6480720"/>
                <a:gd name="connsiteX2" fmla="*/ 12961440 w 12961440"/>
                <a:gd name="connsiteY2" fmla="*/ 6480720 h 6480720"/>
                <a:gd name="connsiteX0" fmla="*/ 0 w 6480720"/>
                <a:gd name="connsiteY0" fmla="*/ 6480720 h 6480720"/>
                <a:gd name="connsiteX1" fmla="*/ 6480720 w 6480720"/>
                <a:gd name="connsiteY1" fmla="*/ 0 h 64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720" h="6480720">
                  <a:moveTo>
                    <a:pt x="0" y="6480720"/>
                  </a:moveTo>
                  <a:cubicBezTo>
                    <a:pt x="0" y="2901517"/>
                    <a:pt x="2901517" y="0"/>
                    <a:pt x="6480720" y="0"/>
                  </a:cubicBezTo>
                </a:path>
              </a:pathLst>
            </a:custGeom>
            <a:noFill/>
            <a:ln w="2540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1" name="Ovál 10"/>
            <p:cNvSpPr/>
            <p:nvPr/>
          </p:nvSpPr>
          <p:spPr>
            <a:xfrm>
              <a:off x="9379029" y="4323147"/>
              <a:ext cx="4073088" cy="3240000"/>
            </a:xfrm>
            <a:custGeom>
              <a:avLst/>
              <a:gdLst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0 w 6480000"/>
                <a:gd name="connsiteY4" fmla="*/ 324000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91440 w 6480000"/>
                <a:gd name="connsiteY4" fmla="*/ 333144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0" fmla="*/ 0 w 6480000"/>
                <a:gd name="connsiteY0" fmla="*/ 3240000 h 3240000"/>
                <a:gd name="connsiteX1" fmla="*/ 3240000 w 6480000"/>
                <a:gd name="connsiteY1" fmla="*/ 0 h 3240000"/>
                <a:gd name="connsiteX2" fmla="*/ 6480000 w 6480000"/>
                <a:gd name="connsiteY2" fmla="*/ 3240000 h 3240000"/>
                <a:gd name="connsiteX0" fmla="*/ 0 w 3240000"/>
                <a:gd name="connsiteY0" fmla="*/ 3240000 h 3240000"/>
                <a:gd name="connsiteX1" fmla="*/ 3240000 w 3240000"/>
                <a:gd name="connsiteY1" fmla="*/ 0 h 3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000" h="3240000">
                  <a:moveTo>
                    <a:pt x="0" y="3240000"/>
                  </a:moveTo>
                  <a:cubicBezTo>
                    <a:pt x="0" y="1450597"/>
                    <a:pt x="1450597" y="0"/>
                    <a:pt x="3240000" y="0"/>
                  </a:cubicBezTo>
                </a:path>
              </a:pathLst>
            </a:custGeom>
            <a:noFill/>
            <a:ln w="25400">
              <a:solidFill>
                <a:srgbClr val="009E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2" name="Ovál 11"/>
            <p:cNvSpPr/>
            <p:nvPr/>
          </p:nvSpPr>
          <p:spPr>
            <a:xfrm>
              <a:off x="7908192" y="3153147"/>
              <a:ext cx="5543925" cy="4410000"/>
            </a:xfrm>
            <a:custGeom>
              <a:avLst/>
              <a:gdLst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0 w 8820000"/>
                <a:gd name="connsiteY4" fmla="*/ 441000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91440 w 8820000"/>
                <a:gd name="connsiteY4" fmla="*/ 450144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0" fmla="*/ 0 w 8820000"/>
                <a:gd name="connsiteY0" fmla="*/ 4410000 h 4410000"/>
                <a:gd name="connsiteX1" fmla="*/ 4410000 w 8820000"/>
                <a:gd name="connsiteY1" fmla="*/ 0 h 4410000"/>
                <a:gd name="connsiteX2" fmla="*/ 8820000 w 8820000"/>
                <a:gd name="connsiteY2" fmla="*/ 4410000 h 4410000"/>
                <a:gd name="connsiteX0" fmla="*/ 0 w 4410000"/>
                <a:gd name="connsiteY0" fmla="*/ 4410000 h 4410000"/>
                <a:gd name="connsiteX1" fmla="*/ 4410000 w 4410000"/>
                <a:gd name="connsiteY1" fmla="*/ 0 h 44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0000" h="4410000">
                  <a:moveTo>
                    <a:pt x="0" y="4410000"/>
                  </a:moveTo>
                  <a:cubicBezTo>
                    <a:pt x="0" y="1974424"/>
                    <a:pt x="1974424" y="0"/>
                    <a:pt x="4410000" y="0"/>
                  </a:cubicBezTo>
                </a:path>
              </a:pathLst>
            </a:custGeom>
            <a:noFill/>
            <a:ln w="1016000"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3" name="Ovál 12"/>
            <p:cNvSpPr/>
            <p:nvPr/>
          </p:nvSpPr>
          <p:spPr>
            <a:xfrm>
              <a:off x="10963009" y="5583147"/>
              <a:ext cx="2489109" cy="1980000"/>
            </a:xfrm>
            <a:custGeom>
              <a:avLst/>
              <a:gdLst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0 w 3960000"/>
                <a:gd name="connsiteY4" fmla="*/ 198000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91440 w 3960000"/>
                <a:gd name="connsiteY4" fmla="*/ 207144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0" fmla="*/ 0 w 3960000"/>
                <a:gd name="connsiteY0" fmla="*/ 1980000 h 1980000"/>
                <a:gd name="connsiteX1" fmla="*/ 1980000 w 3960000"/>
                <a:gd name="connsiteY1" fmla="*/ 0 h 1980000"/>
                <a:gd name="connsiteX2" fmla="*/ 3960000 w 3960000"/>
                <a:gd name="connsiteY2" fmla="*/ 1980000 h 1980000"/>
                <a:gd name="connsiteX0" fmla="*/ 0 w 1980000"/>
                <a:gd name="connsiteY0" fmla="*/ 1980000 h 1980000"/>
                <a:gd name="connsiteX1" fmla="*/ 1980000 w 1980000"/>
                <a:gd name="connsiteY1" fmla="*/ 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000" h="1980000">
                  <a:moveTo>
                    <a:pt x="0" y="1980000"/>
                  </a:moveTo>
                  <a:cubicBezTo>
                    <a:pt x="0" y="886476"/>
                    <a:pt x="886476" y="0"/>
                    <a:pt x="1980000" y="0"/>
                  </a:cubicBezTo>
                </a:path>
              </a:pathLst>
            </a:custGeom>
            <a:noFill/>
            <a:ln w="1016000">
              <a:solidFill>
                <a:srgbClr val="E200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1" name="Ovál 11"/>
            <p:cNvSpPr/>
            <p:nvPr/>
          </p:nvSpPr>
          <p:spPr>
            <a:xfrm>
              <a:off x="12463961" y="6791032"/>
              <a:ext cx="973015" cy="774000"/>
            </a:xfrm>
            <a:custGeom>
              <a:avLst/>
              <a:gdLst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0 w 1548000"/>
                <a:gd name="connsiteY4" fmla="*/ 77400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91440 w 1548000"/>
                <a:gd name="connsiteY4" fmla="*/ 86544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0" fmla="*/ 0 w 1548000"/>
                <a:gd name="connsiteY0" fmla="*/ 774000 h 774000"/>
                <a:gd name="connsiteX1" fmla="*/ 774000 w 1548000"/>
                <a:gd name="connsiteY1" fmla="*/ 0 h 774000"/>
                <a:gd name="connsiteX2" fmla="*/ 1548000 w 1548000"/>
                <a:gd name="connsiteY2" fmla="*/ 774000 h 774000"/>
                <a:gd name="connsiteX0" fmla="*/ 0 w 774000"/>
                <a:gd name="connsiteY0" fmla="*/ 774000 h 774000"/>
                <a:gd name="connsiteX1" fmla="*/ 774000 w 774000"/>
                <a:gd name="connsiteY1" fmla="*/ 0 h 7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000" h="774000">
                  <a:moveTo>
                    <a:pt x="0" y="774000"/>
                  </a:moveTo>
                  <a:cubicBezTo>
                    <a:pt x="0" y="346532"/>
                    <a:pt x="346532" y="0"/>
                    <a:pt x="774000" y="0"/>
                  </a:cubicBezTo>
                </a:path>
              </a:pathLst>
            </a:custGeom>
            <a:noFill/>
            <a:ln w="698500">
              <a:solidFill>
                <a:srgbClr val="C5C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3" y="1318389"/>
            <a:ext cx="9144000" cy="2296530"/>
          </a:xfrm>
        </p:spPr>
        <p:txBody>
          <a:bodyPr anchor="b">
            <a:noAutofit/>
          </a:bodyPr>
          <a:lstStyle>
            <a:lvl1pPr algn="l">
              <a:defRPr sz="4897" spc="-228" baseline="0"/>
            </a:lvl1pPr>
          </a:lstStyle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3" y="3614919"/>
            <a:ext cx="9144000" cy="1838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2" cap="none" spc="-114" baseline="0"/>
            </a:lvl1pPr>
            <a:lvl2pPr marL="521249" indent="0" algn="ctr">
              <a:buNone/>
              <a:defRPr sz="2280"/>
            </a:lvl2pPr>
            <a:lvl3pPr marL="1042499" indent="0" algn="ctr">
              <a:buNone/>
              <a:defRPr sz="2052"/>
            </a:lvl3pPr>
            <a:lvl4pPr marL="1563747" indent="0" algn="ctr">
              <a:buNone/>
              <a:defRPr sz="1824"/>
            </a:lvl4pPr>
            <a:lvl5pPr marL="2084997" indent="0" algn="ctr">
              <a:buNone/>
              <a:defRPr sz="1824"/>
            </a:lvl5pPr>
            <a:lvl6pPr marL="2606246" indent="0" algn="ctr">
              <a:buNone/>
              <a:defRPr sz="1824"/>
            </a:lvl6pPr>
            <a:lvl7pPr marL="3127495" indent="0" algn="ctr">
              <a:buNone/>
              <a:defRPr sz="1824"/>
            </a:lvl7pPr>
            <a:lvl8pPr marL="3648745" indent="0" algn="ctr">
              <a:buNone/>
              <a:defRPr sz="1824"/>
            </a:lvl8pPr>
            <a:lvl9pPr marL="4169994" indent="0" algn="ctr">
              <a:buNone/>
              <a:defRPr sz="1824"/>
            </a:lvl9pPr>
          </a:lstStyle>
          <a:p>
            <a:r>
              <a:rPr lang="zh-TW" altLang="en-US"/>
              <a:t>按一下以編輯母片子標題樣式</a:t>
            </a:r>
            <a:endParaRPr lang="cs-CZ" dirty="0"/>
          </a:p>
        </p:txBody>
      </p:sp>
      <p:grpSp>
        <p:nvGrpSpPr>
          <p:cNvPr id="23" name="Skupina 22"/>
          <p:cNvGrpSpPr/>
          <p:nvPr/>
        </p:nvGrpSpPr>
        <p:grpSpPr>
          <a:xfrm rot="16200000">
            <a:off x="-650901" y="2503945"/>
            <a:ext cx="1765033" cy="456914"/>
            <a:chOff x="2218059" y="-2452"/>
            <a:chExt cx="1946031" cy="503795"/>
          </a:xfrm>
        </p:grpSpPr>
        <p:sp>
          <p:nvSpPr>
            <p:cNvPr id="25" name="Zaoblený obdélník 24"/>
            <p:cNvSpPr/>
            <p:nvPr/>
          </p:nvSpPr>
          <p:spPr>
            <a:xfrm>
              <a:off x="2218059" y="26694"/>
              <a:ext cx="1946031" cy="396255"/>
            </a:xfrm>
            <a:prstGeom prst="roundRect">
              <a:avLst>
                <a:gd name="adj" fmla="val 26282"/>
              </a:avLst>
            </a:prstGeom>
            <a:solidFill>
              <a:srgbClr val="E30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6" name="Obdélník 25"/>
            <p:cNvSpPr/>
            <p:nvPr/>
          </p:nvSpPr>
          <p:spPr>
            <a:xfrm>
              <a:off x="2218059" y="-2452"/>
              <a:ext cx="1946031" cy="126000"/>
            </a:xfrm>
            <a:prstGeom prst="rect">
              <a:avLst/>
            </a:prstGeom>
            <a:solidFill>
              <a:srgbClr val="009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7" name="TextovéPole 26"/>
            <p:cNvSpPr txBox="1"/>
            <p:nvPr/>
          </p:nvSpPr>
          <p:spPr>
            <a:xfrm>
              <a:off x="2240580" y="98143"/>
              <a:ext cx="1900986" cy="403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cs-CZ" sz="1451" b="1" dirty="0">
                  <a:solidFill>
                    <a:schemeClr val="bg1"/>
                  </a:solidFill>
                </a:rPr>
                <a:t>fm.vse.cz</a:t>
              </a:r>
            </a:p>
          </p:txBody>
        </p:sp>
      </p:grpSp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55330"/>
            <a:ext cx="2285498" cy="626522"/>
          </a:xfrm>
          <a:prstGeom prst="rect">
            <a:avLst/>
          </a:prstGeom>
        </p:spPr>
      </p:pic>
      <p:sp>
        <p:nvSpPr>
          <p:cNvPr id="18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575918" y="6595641"/>
            <a:ext cx="1090133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chemeClr val="bg1"/>
                </a:solidFill>
              </a:defRPr>
            </a:lvl1pPr>
          </a:lstStyle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1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838021" y="6595641"/>
            <a:ext cx="8392904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 b="0" spc="-91" baseline="0">
                <a:solidFill>
                  <a:srgbClr val="E3007A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1779954" y="6595641"/>
            <a:ext cx="410451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4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00741-2040-C5AE-21F4-1C791B5A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F30809-25F2-4D7C-7E8E-286A074B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DF43A1-73EC-6226-8490-3541699C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9DDD82-A81A-B053-5C6D-323EBA26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9C3EB2-593B-B375-B91A-22F39451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E12D3F-B5C4-5A96-4A17-4F854343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8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  <a:effectLst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7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2589" y="1709106"/>
            <a:ext cx="10514152" cy="2853780"/>
          </a:xfrm>
        </p:spPr>
        <p:txBody>
          <a:bodyPr anchor="b">
            <a:normAutofit/>
          </a:bodyPr>
          <a:lstStyle>
            <a:lvl1pPr>
              <a:defRPr sz="5472" spc="-228" baseline="0"/>
            </a:lvl1pPr>
          </a:lstStyle>
          <a:p>
            <a:r>
              <a:rPr lang="zh-TW" altLang="en-US"/>
              <a:t>按一下以編輯母片標題樣式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2589" y="4588804"/>
            <a:ext cx="10514152" cy="1500322"/>
          </a:xfrm>
        </p:spPr>
        <p:txBody>
          <a:bodyPr>
            <a:normAutofit/>
          </a:bodyPr>
          <a:lstStyle>
            <a:lvl1pPr marL="0" indent="0">
              <a:buNone/>
              <a:defRPr sz="3192" baseline="0">
                <a:solidFill>
                  <a:schemeClr val="tx1">
                    <a:tint val="75000"/>
                  </a:schemeClr>
                </a:solidFill>
              </a:defRPr>
            </a:lvl1pPr>
            <a:lvl2pPr marL="521249" indent="0">
              <a:buNone/>
              <a:defRPr sz="2280">
                <a:solidFill>
                  <a:schemeClr val="tx1">
                    <a:tint val="75000"/>
                  </a:schemeClr>
                </a:solidFill>
              </a:defRPr>
            </a:lvl2pPr>
            <a:lvl3pPr marL="104249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563747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4pPr>
            <a:lvl5pPr marL="2084997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5pPr>
            <a:lvl6pPr marL="2606246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6pPr>
            <a:lvl7pPr marL="3127495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7pPr>
            <a:lvl8pPr marL="3648745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8pPr>
            <a:lvl9pPr marL="4169994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8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023" y="1665236"/>
            <a:ext cx="5171101" cy="457123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82879" y="1665236"/>
            <a:ext cx="5171102" cy="457123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8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829" y="555079"/>
            <a:ext cx="10515962" cy="104485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832" y="1665235"/>
            <a:ext cx="5158432" cy="8162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92" b="1" cap="all" spc="-171" baseline="0"/>
            </a:lvl1pPr>
            <a:lvl2pPr marL="521249" indent="0">
              <a:buNone/>
              <a:defRPr sz="2280" b="1"/>
            </a:lvl2pPr>
            <a:lvl3pPr marL="1042499" indent="0">
              <a:buNone/>
              <a:defRPr sz="2052" b="1"/>
            </a:lvl3pPr>
            <a:lvl4pPr marL="1563747" indent="0">
              <a:buNone/>
              <a:defRPr sz="1824" b="1"/>
            </a:lvl4pPr>
            <a:lvl5pPr marL="2084997" indent="0">
              <a:buNone/>
              <a:defRPr sz="1824" b="1"/>
            </a:lvl5pPr>
            <a:lvl6pPr marL="2606246" indent="0">
              <a:buNone/>
              <a:defRPr sz="1824" b="1"/>
            </a:lvl6pPr>
            <a:lvl7pPr marL="3127495" indent="0">
              <a:buNone/>
              <a:defRPr sz="1824" b="1"/>
            </a:lvl7pPr>
            <a:lvl8pPr marL="3648745" indent="0">
              <a:buNone/>
              <a:defRPr sz="1824" b="1"/>
            </a:lvl8pPr>
            <a:lvl9pPr marL="4169994" indent="0">
              <a:buNone/>
              <a:defRPr sz="18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832" y="2514180"/>
            <a:ext cx="5158432" cy="372229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021" y="1665236"/>
            <a:ext cx="5183772" cy="8162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92" b="1" cap="all" spc="-171" baseline="0"/>
            </a:lvl1pPr>
            <a:lvl2pPr marL="521249" indent="0">
              <a:buNone/>
              <a:defRPr sz="2280" b="1"/>
            </a:lvl2pPr>
            <a:lvl3pPr marL="1042499" indent="0">
              <a:buNone/>
              <a:defRPr sz="2052" b="1"/>
            </a:lvl3pPr>
            <a:lvl4pPr marL="1563747" indent="0">
              <a:buNone/>
              <a:defRPr sz="1824" b="1"/>
            </a:lvl4pPr>
            <a:lvl5pPr marL="2084997" indent="0">
              <a:buNone/>
              <a:defRPr sz="1824" b="1"/>
            </a:lvl5pPr>
            <a:lvl6pPr marL="2606246" indent="0">
              <a:buNone/>
              <a:defRPr sz="1824" b="1"/>
            </a:lvl6pPr>
            <a:lvl7pPr marL="3127495" indent="0">
              <a:buNone/>
              <a:defRPr sz="1824" b="1"/>
            </a:lvl7pPr>
            <a:lvl8pPr marL="3648745" indent="0">
              <a:buNone/>
              <a:defRPr sz="1824" b="1"/>
            </a:lvl8pPr>
            <a:lvl9pPr marL="4169994" indent="0">
              <a:buNone/>
              <a:defRPr sz="18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021" y="2514180"/>
            <a:ext cx="5183772" cy="372229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8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726D3-3031-7A08-8CF3-7B014DBE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A9B97-1312-CCC6-91D6-E632D0F8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7BD732-5A2B-819D-2B23-D2A436B4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A6B82-C2E3-A0F6-6049-CF1F4789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CB884B-A827-E59B-BC86-CE4D554C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9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045B5A-E91A-DA56-30D3-D82B6EBD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AB560D-36AD-5ACF-792E-AA6B47749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442A9D-4019-C079-02A0-0C741A6BD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0BB15B-DE38-4E1E-89FE-F265B9AB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6FAE02-4E8A-A69E-E89B-57F1D4EC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2A50B0-EE68-A0F7-A09D-E87B7D86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03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kupina 15"/>
          <p:cNvGrpSpPr/>
          <p:nvPr/>
        </p:nvGrpSpPr>
        <p:grpSpPr>
          <a:xfrm>
            <a:off x="5442928" y="98158"/>
            <a:ext cx="6747478" cy="6769333"/>
            <a:chOff x="5305035" y="1082428"/>
            <a:chExt cx="8147083" cy="6482604"/>
          </a:xfrm>
        </p:grpSpPr>
        <p:sp>
          <p:nvSpPr>
            <p:cNvPr id="17" name="Ovál 9"/>
            <p:cNvSpPr/>
            <p:nvPr/>
          </p:nvSpPr>
          <p:spPr>
            <a:xfrm>
              <a:off x="5305035" y="1082428"/>
              <a:ext cx="8147081" cy="6480723"/>
            </a:xfrm>
            <a:custGeom>
              <a:avLst/>
              <a:gdLst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0 w 12961440"/>
                <a:gd name="connsiteY4" fmla="*/ 648072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91440 w 12961440"/>
                <a:gd name="connsiteY4" fmla="*/ 657216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0" fmla="*/ 0 w 12961440"/>
                <a:gd name="connsiteY0" fmla="*/ 6480720 h 6480720"/>
                <a:gd name="connsiteX1" fmla="*/ 6480720 w 12961440"/>
                <a:gd name="connsiteY1" fmla="*/ 0 h 6480720"/>
                <a:gd name="connsiteX2" fmla="*/ 12961440 w 12961440"/>
                <a:gd name="connsiteY2" fmla="*/ 6480720 h 6480720"/>
                <a:gd name="connsiteX0" fmla="*/ 0 w 6480720"/>
                <a:gd name="connsiteY0" fmla="*/ 6480720 h 6480720"/>
                <a:gd name="connsiteX1" fmla="*/ 6480720 w 6480720"/>
                <a:gd name="connsiteY1" fmla="*/ 0 h 64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720" h="6480720">
                  <a:moveTo>
                    <a:pt x="0" y="6480720"/>
                  </a:moveTo>
                  <a:cubicBezTo>
                    <a:pt x="0" y="2901517"/>
                    <a:pt x="2901517" y="0"/>
                    <a:pt x="6480720" y="0"/>
                  </a:cubicBezTo>
                </a:path>
              </a:pathLst>
            </a:cu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8" name="Ovál 10"/>
            <p:cNvSpPr/>
            <p:nvPr/>
          </p:nvSpPr>
          <p:spPr>
            <a:xfrm>
              <a:off x="9379028" y="4323149"/>
              <a:ext cx="4073088" cy="3240001"/>
            </a:xfrm>
            <a:custGeom>
              <a:avLst/>
              <a:gdLst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0 w 6480000"/>
                <a:gd name="connsiteY4" fmla="*/ 324000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91440 w 6480000"/>
                <a:gd name="connsiteY4" fmla="*/ 333144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0" fmla="*/ 0 w 6480000"/>
                <a:gd name="connsiteY0" fmla="*/ 3240000 h 3240000"/>
                <a:gd name="connsiteX1" fmla="*/ 3240000 w 6480000"/>
                <a:gd name="connsiteY1" fmla="*/ 0 h 3240000"/>
                <a:gd name="connsiteX2" fmla="*/ 6480000 w 6480000"/>
                <a:gd name="connsiteY2" fmla="*/ 3240000 h 3240000"/>
                <a:gd name="connsiteX0" fmla="*/ 0 w 3240000"/>
                <a:gd name="connsiteY0" fmla="*/ 3240000 h 3240000"/>
                <a:gd name="connsiteX1" fmla="*/ 3240000 w 3240000"/>
                <a:gd name="connsiteY1" fmla="*/ 0 h 3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000" h="3240000">
                  <a:moveTo>
                    <a:pt x="0" y="3240000"/>
                  </a:moveTo>
                  <a:cubicBezTo>
                    <a:pt x="0" y="1450597"/>
                    <a:pt x="1450597" y="0"/>
                    <a:pt x="3240000" y="0"/>
                  </a:cubicBezTo>
                </a:path>
              </a:pathLst>
            </a:cu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9" name="Ovál 11"/>
            <p:cNvSpPr/>
            <p:nvPr/>
          </p:nvSpPr>
          <p:spPr>
            <a:xfrm>
              <a:off x="7908191" y="3153149"/>
              <a:ext cx="5543925" cy="4410001"/>
            </a:xfrm>
            <a:custGeom>
              <a:avLst/>
              <a:gdLst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0 w 8820000"/>
                <a:gd name="connsiteY4" fmla="*/ 441000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91440 w 8820000"/>
                <a:gd name="connsiteY4" fmla="*/ 450144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0" fmla="*/ 0 w 8820000"/>
                <a:gd name="connsiteY0" fmla="*/ 4410000 h 4410000"/>
                <a:gd name="connsiteX1" fmla="*/ 4410000 w 8820000"/>
                <a:gd name="connsiteY1" fmla="*/ 0 h 4410000"/>
                <a:gd name="connsiteX2" fmla="*/ 8820000 w 8820000"/>
                <a:gd name="connsiteY2" fmla="*/ 4410000 h 4410000"/>
                <a:gd name="connsiteX0" fmla="*/ 0 w 4410000"/>
                <a:gd name="connsiteY0" fmla="*/ 4410000 h 4410000"/>
                <a:gd name="connsiteX1" fmla="*/ 4410000 w 4410000"/>
                <a:gd name="connsiteY1" fmla="*/ 0 h 44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0000" h="4410000">
                  <a:moveTo>
                    <a:pt x="0" y="4410000"/>
                  </a:moveTo>
                  <a:cubicBezTo>
                    <a:pt x="0" y="1974424"/>
                    <a:pt x="1974424" y="0"/>
                    <a:pt x="4410000" y="0"/>
                  </a:cubicBezTo>
                </a:path>
              </a:pathLst>
            </a:custGeom>
            <a:noFill/>
            <a:ln w="1016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0" name="Ovál 12"/>
            <p:cNvSpPr/>
            <p:nvPr/>
          </p:nvSpPr>
          <p:spPr>
            <a:xfrm>
              <a:off x="10963009" y="5583148"/>
              <a:ext cx="2489109" cy="1980001"/>
            </a:xfrm>
            <a:custGeom>
              <a:avLst/>
              <a:gdLst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0 w 3960000"/>
                <a:gd name="connsiteY4" fmla="*/ 198000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91440 w 3960000"/>
                <a:gd name="connsiteY4" fmla="*/ 207144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0" fmla="*/ 0 w 3960000"/>
                <a:gd name="connsiteY0" fmla="*/ 1980000 h 1980000"/>
                <a:gd name="connsiteX1" fmla="*/ 1980000 w 3960000"/>
                <a:gd name="connsiteY1" fmla="*/ 0 h 1980000"/>
                <a:gd name="connsiteX2" fmla="*/ 3960000 w 3960000"/>
                <a:gd name="connsiteY2" fmla="*/ 1980000 h 1980000"/>
                <a:gd name="connsiteX0" fmla="*/ 0 w 1980000"/>
                <a:gd name="connsiteY0" fmla="*/ 1980000 h 1980000"/>
                <a:gd name="connsiteX1" fmla="*/ 1980000 w 1980000"/>
                <a:gd name="connsiteY1" fmla="*/ 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000" h="1980000">
                  <a:moveTo>
                    <a:pt x="0" y="1980000"/>
                  </a:moveTo>
                  <a:cubicBezTo>
                    <a:pt x="0" y="886476"/>
                    <a:pt x="886476" y="0"/>
                    <a:pt x="1980000" y="0"/>
                  </a:cubicBezTo>
                </a:path>
              </a:pathLst>
            </a:custGeom>
            <a:noFill/>
            <a:ln w="1016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1" name="Ovál 11"/>
            <p:cNvSpPr/>
            <p:nvPr/>
          </p:nvSpPr>
          <p:spPr>
            <a:xfrm>
              <a:off x="12463960" y="6791032"/>
              <a:ext cx="973015" cy="774000"/>
            </a:xfrm>
            <a:custGeom>
              <a:avLst/>
              <a:gdLst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0 w 1548000"/>
                <a:gd name="connsiteY4" fmla="*/ 77400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91440 w 1548000"/>
                <a:gd name="connsiteY4" fmla="*/ 86544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0" fmla="*/ 0 w 1548000"/>
                <a:gd name="connsiteY0" fmla="*/ 774000 h 774000"/>
                <a:gd name="connsiteX1" fmla="*/ 774000 w 1548000"/>
                <a:gd name="connsiteY1" fmla="*/ 0 h 774000"/>
                <a:gd name="connsiteX2" fmla="*/ 1548000 w 1548000"/>
                <a:gd name="connsiteY2" fmla="*/ 774000 h 774000"/>
                <a:gd name="connsiteX0" fmla="*/ 0 w 774000"/>
                <a:gd name="connsiteY0" fmla="*/ 774000 h 774000"/>
                <a:gd name="connsiteX1" fmla="*/ 774000 w 774000"/>
                <a:gd name="connsiteY1" fmla="*/ 0 h 7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000" h="774000">
                  <a:moveTo>
                    <a:pt x="0" y="774000"/>
                  </a:moveTo>
                  <a:cubicBezTo>
                    <a:pt x="0" y="346532"/>
                    <a:pt x="346532" y="0"/>
                    <a:pt x="774000" y="0"/>
                  </a:cubicBezTo>
                </a:path>
              </a:pathLst>
            </a:custGeom>
            <a:noFill/>
            <a:ln w="698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020" y="1665236"/>
            <a:ext cx="10515962" cy="4571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575918" y="6595641"/>
            <a:ext cx="1090133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AE77948D-C97F-4ADA-B0CC-7C0F6D56E6A3}" type="datetimeFigureOut">
              <a:rPr lang="en-GB" smtClean="0"/>
              <a:t>08/12/2025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838021" y="6595641"/>
            <a:ext cx="8392904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 b="0" spc="-91" baseline="0">
                <a:solidFill>
                  <a:srgbClr val="E3007A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1779954" y="6595641"/>
            <a:ext cx="410451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Skupina 6"/>
          <p:cNvGrpSpPr/>
          <p:nvPr/>
        </p:nvGrpSpPr>
        <p:grpSpPr>
          <a:xfrm>
            <a:off x="842340" y="0"/>
            <a:ext cx="1764941" cy="456938"/>
            <a:chOff x="2218059" y="-2452"/>
            <a:chExt cx="1946031" cy="503795"/>
          </a:xfrm>
        </p:grpSpPr>
        <p:sp>
          <p:nvSpPr>
            <p:cNvPr id="13" name="Zaoblený obdélník 12"/>
            <p:cNvSpPr/>
            <p:nvPr/>
          </p:nvSpPr>
          <p:spPr>
            <a:xfrm>
              <a:off x="2218059" y="26694"/>
              <a:ext cx="1946031" cy="396255"/>
            </a:xfrm>
            <a:prstGeom prst="roundRect">
              <a:avLst>
                <a:gd name="adj" fmla="val 26282"/>
              </a:avLst>
            </a:prstGeom>
            <a:solidFill>
              <a:srgbClr val="E30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4" name="Obdélník 13"/>
            <p:cNvSpPr/>
            <p:nvPr/>
          </p:nvSpPr>
          <p:spPr>
            <a:xfrm>
              <a:off x="2218059" y="-2452"/>
              <a:ext cx="1946031" cy="126000"/>
            </a:xfrm>
            <a:prstGeom prst="rect">
              <a:avLst/>
            </a:prstGeom>
            <a:solidFill>
              <a:srgbClr val="009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5" name="TextovéPole 14"/>
            <p:cNvSpPr txBox="1"/>
            <p:nvPr/>
          </p:nvSpPr>
          <p:spPr>
            <a:xfrm>
              <a:off x="2240580" y="98143"/>
              <a:ext cx="1900986" cy="403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cs-CZ" sz="1451" b="1" dirty="0">
                  <a:solidFill>
                    <a:schemeClr val="bg1"/>
                  </a:solidFill>
                </a:rPr>
                <a:t>fm.vse.cz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16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42499" rtl="0" eaLnBrk="1" latinLnBrk="0" hangingPunct="1">
        <a:lnSpc>
          <a:spcPct val="90000"/>
        </a:lnSpc>
        <a:spcBef>
          <a:spcPct val="0"/>
        </a:spcBef>
        <a:buNone/>
        <a:defRPr sz="3990" b="1" kern="1200" cap="all" spc="-114" baseline="0">
          <a:solidFill>
            <a:srgbClr val="E3007A"/>
          </a:solidFill>
          <a:latin typeface="+mn-lt"/>
          <a:ea typeface="+mj-ea"/>
          <a:cs typeface="+mj-cs"/>
        </a:defRPr>
      </a:lvl1pPr>
    </p:titleStyle>
    <p:bodyStyle>
      <a:lvl1pPr marL="300442" indent="-300442" algn="l" defTabSz="1042499" rtl="0" eaLnBrk="1" latinLnBrk="0" hangingPunct="1">
        <a:lnSpc>
          <a:spcPct val="100000"/>
        </a:lnSpc>
        <a:spcBef>
          <a:spcPts val="1140"/>
        </a:spcBef>
        <a:buClr>
          <a:srgbClr val="009FD6"/>
        </a:buClr>
        <a:buFont typeface="Arial" panose="020B0604020202020204" pitchFamily="34" charset="0"/>
        <a:buChar char="•"/>
        <a:defRPr sz="2721" b="1" kern="1200" spc="-114" baseline="0">
          <a:solidFill>
            <a:schemeClr val="tx1"/>
          </a:solidFill>
          <a:latin typeface="+mn-lt"/>
          <a:ea typeface="+mn-ea"/>
          <a:cs typeface="+mn-cs"/>
        </a:defRPr>
      </a:lvl1pPr>
      <a:lvl2pPr marL="613555" indent="-313112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2449" kern="1200" spc="-92" baseline="0">
          <a:solidFill>
            <a:schemeClr val="tx1"/>
          </a:solidFill>
          <a:latin typeface="+mn-lt"/>
          <a:ea typeface="+mn-ea"/>
          <a:cs typeface="+mn-cs"/>
        </a:defRPr>
      </a:lvl2pPr>
      <a:lvl3pPr marL="915807" indent="-302253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2177" kern="1200" spc="-68" baseline="0">
          <a:solidFill>
            <a:schemeClr val="tx1"/>
          </a:solidFill>
          <a:latin typeface="+mn-lt"/>
          <a:ea typeface="+mn-ea"/>
          <a:cs typeface="+mn-cs"/>
        </a:defRPr>
      </a:lvl3pPr>
      <a:lvl4pPr marL="1227108" indent="-311302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1904" kern="1200" spc="-45" baseline="0">
          <a:solidFill>
            <a:schemeClr val="tx1"/>
          </a:solidFill>
          <a:latin typeface="+mn-lt"/>
          <a:ea typeface="+mn-ea"/>
          <a:cs typeface="+mn-cs"/>
        </a:defRPr>
      </a:lvl4pPr>
      <a:lvl5pPr marL="1529361" indent="-302253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1632" kern="1200" spc="-45" baseline="0">
          <a:solidFill>
            <a:schemeClr val="tx1"/>
          </a:solidFill>
          <a:latin typeface="+mn-lt"/>
          <a:ea typeface="+mn-ea"/>
          <a:cs typeface="+mn-cs"/>
        </a:defRPr>
      </a:lvl5pPr>
      <a:lvl6pPr marL="2866871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6pPr>
      <a:lvl7pPr marL="3388121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7pPr>
      <a:lvl8pPr marL="3909369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8pPr>
      <a:lvl9pPr marL="4430619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1pPr>
      <a:lvl2pPr marL="521249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2pPr>
      <a:lvl3pPr marL="1042499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3pPr>
      <a:lvl4pPr marL="1563747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4pPr>
      <a:lvl5pPr marL="2084997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5pPr>
      <a:lvl6pPr marL="2606246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6pPr>
      <a:lvl7pPr marL="3127495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7pPr>
      <a:lvl8pPr marL="3648745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8pPr>
      <a:lvl9pPr marL="4169994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B1342A-FE0B-4EAD-CADF-FA75520B0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GB" b="0" dirty="0"/>
            </a:br>
            <a:r>
              <a:rPr lang="en-GB" sz="4400" cap="none" dirty="0" err="1"/>
              <a:t>Konstrukce</a:t>
            </a:r>
            <a:r>
              <a:rPr lang="en-GB" sz="4400" cap="none" dirty="0"/>
              <a:t> </a:t>
            </a:r>
            <a:r>
              <a:rPr lang="en-GB" sz="4400" cap="none" dirty="0" err="1"/>
              <a:t>Solowova-Swanova</a:t>
            </a:r>
            <a:r>
              <a:rPr lang="en-GB" sz="4400" cap="none" dirty="0"/>
              <a:t> </a:t>
            </a:r>
            <a:r>
              <a:rPr lang="en-GB" sz="4400" cap="none" dirty="0" err="1"/>
              <a:t>modelu</a:t>
            </a:r>
            <a:r>
              <a:rPr lang="en-GB" sz="4400" cap="none" dirty="0"/>
              <a:t> </a:t>
            </a:r>
            <a:r>
              <a:rPr lang="en-GB" sz="4400" cap="none" dirty="0" err="1"/>
              <a:t>akumulace</a:t>
            </a:r>
            <a:r>
              <a:rPr lang="en-GB" sz="4400" cap="none" dirty="0"/>
              <a:t> </a:t>
            </a:r>
            <a:r>
              <a:rPr lang="en-GB" sz="4400" cap="none" dirty="0" err="1"/>
              <a:t>kapitálu</a:t>
            </a:r>
            <a:r>
              <a:rPr lang="en-GB" sz="4400" cap="none" dirty="0"/>
              <a:t>, </a:t>
            </a:r>
            <a:r>
              <a:rPr lang="en-GB" sz="4400" cap="none" dirty="0" err="1"/>
              <a:t>odhad</a:t>
            </a:r>
            <a:r>
              <a:rPr lang="en-GB" sz="4400" cap="none" dirty="0"/>
              <a:t> </a:t>
            </a:r>
            <a:r>
              <a:rPr lang="en-GB" sz="4400" cap="none" dirty="0" err="1"/>
              <a:t>konvergence</a:t>
            </a:r>
            <a:r>
              <a:rPr lang="en-GB" sz="4400" cap="none" dirty="0"/>
              <a:t>/divergence </a:t>
            </a:r>
            <a:r>
              <a:rPr lang="en-GB" sz="4400" cap="none" dirty="0" err="1"/>
              <a:t>vybraných</a:t>
            </a:r>
            <a:r>
              <a:rPr lang="en-GB" sz="4400" cap="none" dirty="0"/>
              <a:t> </a:t>
            </a:r>
            <a:r>
              <a:rPr lang="en-GB" sz="4400" cap="none" dirty="0" err="1"/>
              <a:t>ekonomik</a:t>
            </a:r>
            <a:endParaRPr lang="en-GB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DD60FB-DF3A-514C-F486-96FD841DD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4159668"/>
            <a:ext cx="9144000" cy="1838715"/>
          </a:xfrm>
        </p:spPr>
        <p:txBody>
          <a:bodyPr/>
          <a:lstStyle/>
          <a:p>
            <a:r>
              <a:rPr lang="cs-CZ" dirty="0"/>
              <a:t>A</a:t>
            </a:r>
            <a:r>
              <a:rPr lang="en-GB" dirty="0" err="1"/>
              <a:t>nalýza</a:t>
            </a:r>
            <a:r>
              <a:rPr lang="en-GB" dirty="0"/>
              <a:t> </a:t>
            </a:r>
            <a:r>
              <a:rPr lang="en-GB" dirty="0" err="1"/>
              <a:t>ekonomic</a:t>
            </a:r>
            <a:r>
              <a:rPr lang="cs-CZ" dirty="0"/>
              <a:t>kého vývoje</a:t>
            </a:r>
            <a:r>
              <a:rPr lang="en-GB" dirty="0"/>
              <a:t> </a:t>
            </a:r>
            <a:endParaRPr lang="cs-CZ" dirty="0"/>
          </a:p>
          <a:p>
            <a:r>
              <a:rPr lang="en-GB" dirty="0" err="1"/>
              <a:t>Česka</a:t>
            </a:r>
            <a:r>
              <a:rPr lang="en-GB" dirty="0"/>
              <a:t>, </a:t>
            </a:r>
            <a:r>
              <a:rPr lang="en-GB" dirty="0" err="1"/>
              <a:t>Tchaj-wanu</a:t>
            </a:r>
            <a:r>
              <a:rPr lang="en-GB" dirty="0"/>
              <a:t>, </a:t>
            </a:r>
            <a:r>
              <a:rPr lang="en-GB" dirty="0" err="1"/>
              <a:t>Singapuru</a:t>
            </a:r>
            <a:r>
              <a:rPr lang="en-GB" dirty="0"/>
              <a:t> a Ji</a:t>
            </a:r>
            <a:r>
              <a:rPr lang="cs-CZ" dirty="0"/>
              <a:t>ž</a:t>
            </a:r>
            <a:r>
              <a:rPr lang="en-GB" dirty="0" err="1"/>
              <a:t>ní</a:t>
            </a:r>
            <a:r>
              <a:rPr lang="en-GB" dirty="0"/>
              <a:t> </a:t>
            </a:r>
            <a:r>
              <a:rPr lang="en-GB" dirty="0" err="1"/>
              <a:t>Koreje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4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6F8B51C-EEBC-CB59-F1A6-0568DC500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162" y="1382485"/>
            <a:ext cx="10600273" cy="5040086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D3BFF51A-F5BC-6CF3-6658-8DEF295D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62" y="626506"/>
            <a:ext cx="9704995" cy="627434"/>
          </a:xfrm>
        </p:spPr>
        <p:txBody>
          <a:bodyPr/>
          <a:lstStyle/>
          <a:p>
            <a:br>
              <a:rPr lang="en-GB" dirty="0"/>
            </a:br>
            <a:r>
              <a:rPr lang="en-GB" sz="3600" cap="none" dirty="0"/>
              <a:t>HDP per Capita</a:t>
            </a:r>
            <a:r>
              <a:rPr lang="en-GB" sz="3600" dirty="0"/>
              <a:t>(2005-2024)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DA901D-ECD6-8D69-F295-A3A415E99F69}"/>
              </a:ext>
            </a:extLst>
          </p:cNvPr>
          <p:cNvSpPr txBox="1"/>
          <p:nvPr/>
        </p:nvSpPr>
        <p:spPr>
          <a:xfrm>
            <a:off x="3596640" y="4046220"/>
            <a:ext cx="2095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Tchaj-wan:16,600 USD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77A6C2-645E-7966-9CF4-075A9EBFF623}"/>
              </a:ext>
            </a:extLst>
          </p:cNvPr>
          <p:cNvSpPr txBox="1"/>
          <p:nvPr/>
        </p:nvSpPr>
        <p:spPr>
          <a:xfrm>
            <a:off x="3086100" y="3658782"/>
            <a:ext cx="2095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Ji</a:t>
            </a:r>
            <a:r>
              <a:rPr lang="cs-CZ" sz="1500" dirty="0"/>
              <a:t>žní Korea </a:t>
            </a:r>
            <a:r>
              <a:rPr lang="en-GB" sz="1500" dirty="0"/>
              <a:t>:</a:t>
            </a:r>
            <a:r>
              <a:rPr lang="cs-CZ" sz="1500" dirty="0"/>
              <a:t>21</a:t>
            </a:r>
            <a:r>
              <a:rPr lang="en-GB" sz="1500" dirty="0"/>
              <a:t>,</a:t>
            </a:r>
            <a:r>
              <a:rPr lang="cs-CZ" sz="1500" dirty="0"/>
              <a:t>197</a:t>
            </a:r>
            <a:r>
              <a:rPr lang="en-GB" sz="1500" dirty="0"/>
              <a:t> USD</a:t>
            </a:r>
          </a:p>
        </p:txBody>
      </p:sp>
    </p:spTree>
    <p:extLst>
      <p:ext uri="{BB962C8B-B14F-4D97-AF65-F5344CB8AC3E}">
        <p14:creationId xmlns:p14="http://schemas.microsoft.com/office/powerpoint/2010/main" val="13159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59F7B47-32D0-9C44-2270-D02116AFA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85" y="1557613"/>
            <a:ext cx="9755830" cy="5203110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03542694-326D-16FB-CDEC-BB3A64E703B2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GB"/>
            </a:br>
            <a:r>
              <a:rPr lang="en-GB" sz="3600" cap="none"/>
              <a:t>Výsledky</a:t>
            </a:r>
            <a:r>
              <a:rPr lang="en-GB" sz="3600"/>
              <a:t> </a:t>
            </a:r>
            <a:r>
              <a:rPr lang="en-GB" sz="3600" cap="none"/>
              <a:t>beta (</a:t>
            </a:r>
            <a:r>
              <a:rPr lang="el-GR" sz="3600" cap="none"/>
              <a:t>β) </a:t>
            </a:r>
            <a:r>
              <a:rPr lang="en-GB" sz="3600" cap="none"/>
              <a:t>konvergence</a:t>
            </a:r>
            <a:r>
              <a:rPr lang="en-GB" sz="3600"/>
              <a:t> (2005-2024)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5693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05723-B50E-A785-7268-8EAADF26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7863447-92A4-B74D-8DA5-EDF3CC1D22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8321" y="1361024"/>
            <a:ext cx="9628325" cy="5494216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65AD204-2304-B9BE-3FA6-5678C5AD0120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</p:spTree>
    <p:extLst>
      <p:ext uri="{BB962C8B-B14F-4D97-AF65-F5344CB8AC3E}">
        <p14:creationId xmlns:p14="http://schemas.microsoft.com/office/powerpoint/2010/main" val="25981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335E-6A90-7E97-12BC-B09BBA67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0F62EA3-1DAE-3A49-F9FC-DEEF83D25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0012" y="1299660"/>
            <a:ext cx="10303307" cy="627434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DCFCE9A1-F2E5-CC97-25B8-060F00D948C3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3AF6F00D-365F-419A-9F37-6BA26D7E2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128289"/>
              </p:ext>
            </p:extLst>
          </p:nvPr>
        </p:nvGraphicFramePr>
        <p:xfrm>
          <a:off x="1020013" y="1972814"/>
          <a:ext cx="10303307" cy="442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FA9CAD3-D638-7330-ABB4-64506F6F0105}"/>
              </a:ext>
            </a:extLst>
          </p:cNvPr>
          <p:cNvSpPr txBox="1"/>
          <p:nvPr/>
        </p:nvSpPr>
        <p:spPr>
          <a:xfrm>
            <a:off x="1670685" y="2722825"/>
            <a:ext cx="659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Data </a:t>
            </a:r>
            <a:r>
              <a:rPr lang="en-GB" sz="1800" dirty="0" err="1"/>
              <a:t>nepotvrzují</a:t>
            </a:r>
            <a:r>
              <a:rPr lang="en-GB" sz="1800" dirty="0"/>
              <a:t> </a:t>
            </a:r>
            <a:r>
              <a:rPr lang="en-GB" sz="1800" dirty="0" err="1"/>
              <a:t>hypotézu</a:t>
            </a:r>
            <a:r>
              <a:rPr lang="en-GB" sz="1800" dirty="0"/>
              <a:t> </a:t>
            </a:r>
            <a:r>
              <a:rPr lang="en-GB" sz="1800" dirty="0" err="1"/>
              <a:t>konvergence</a:t>
            </a:r>
            <a:r>
              <a:rPr lang="en-GB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Struktura „bohatý vs. Chudý</a:t>
            </a:r>
            <a:r>
              <a:rPr lang="en-GB" sz="1800" dirty="0"/>
              <a:t>”</a:t>
            </a:r>
            <a:r>
              <a:rPr lang="cs-CZ" sz="1800" dirty="0"/>
              <a:t> se nemění</a:t>
            </a:r>
            <a:r>
              <a:rPr lang="en-GB" sz="1800" dirty="0"/>
              <a:t>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B8CCAE-C2CB-FC64-452A-8F0B229EBACA}"/>
              </a:ext>
            </a:extLst>
          </p:cNvPr>
          <p:cNvSpPr txBox="1"/>
          <p:nvPr/>
        </p:nvSpPr>
        <p:spPr>
          <a:xfrm>
            <a:off x="1670685" y="5642159"/>
            <a:ext cx="780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Nízká</a:t>
            </a:r>
            <a:r>
              <a:rPr lang="en-GB" sz="1800" dirty="0"/>
              <a:t> </a:t>
            </a:r>
            <a:r>
              <a:rPr lang="en-GB" sz="1800" dirty="0" err="1"/>
              <a:t>hodnota</a:t>
            </a:r>
            <a:r>
              <a:rPr lang="en-GB" sz="1800" dirty="0"/>
              <a:t> </a:t>
            </a:r>
            <a:r>
              <a:rPr lang="en-US" sz="1800" dirty="0"/>
              <a:t>R²</a:t>
            </a:r>
            <a:r>
              <a:rPr lang="en-GB" sz="1800" dirty="0" err="1"/>
              <a:t>odráží</a:t>
            </a:r>
            <a:r>
              <a:rPr lang="en-GB" sz="1800" dirty="0"/>
              <a:t> </a:t>
            </a:r>
            <a:r>
              <a:rPr lang="en-GB" sz="1800" dirty="0" err="1"/>
              <a:t>vysokou</a:t>
            </a:r>
            <a:r>
              <a:rPr lang="en-GB" sz="1800" dirty="0"/>
              <a:t> </a:t>
            </a:r>
            <a:r>
              <a:rPr lang="en-GB" sz="1800" dirty="0" err="1"/>
              <a:t>kolísavost</a:t>
            </a:r>
            <a:r>
              <a:rPr lang="en-GB" sz="1800" dirty="0"/>
              <a:t> </a:t>
            </a:r>
            <a:r>
              <a:rPr lang="en-GB" sz="1800" dirty="0" err="1"/>
              <a:t>dat</a:t>
            </a:r>
            <a:r>
              <a:rPr lang="en-GB" sz="1800" dirty="0"/>
              <a:t> bez </a:t>
            </a:r>
            <a:r>
              <a:rPr lang="en-GB" sz="1800" dirty="0" err="1"/>
              <a:t>jasného</a:t>
            </a:r>
            <a:r>
              <a:rPr lang="en-GB" sz="1800" dirty="0"/>
              <a:t> </a:t>
            </a:r>
            <a:r>
              <a:rPr lang="en-GB" sz="1800" dirty="0" err="1"/>
              <a:t>směru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55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75AF3-864C-33B3-A149-73CC37EFD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1C715E8-C61E-14A3-C091-A19B1C9A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8832" y="1485900"/>
            <a:ext cx="9628325" cy="51816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AED858A1-E949-E128-3EE3-F1D8D8F06509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B4908386-009A-4895-BC3A-031A1DA59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618001"/>
              </p:ext>
            </p:extLst>
          </p:nvPr>
        </p:nvGraphicFramePr>
        <p:xfrm>
          <a:off x="937261" y="2099833"/>
          <a:ext cx="10591688" cy="445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330A005-6B0B-7B7E-E94D-3369E930174B}"/>
              </a:ext>
            </a:extLst>
          </p:cNvPr>
          <p:cNvSpPr txBox="1"/>
          <p:nvPr/>
        </p:nvSpPr>
        <p:spPr>
          <a:xfrm>
            <a:off x="1754505" y="5262035"/>
            <a:ext cx="8323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Rostoucí</a:t>
            </a:r>
            <a:r>
              <a:rPr lang="en-GB" sz="1800" dirty="0"/>
              <a:t> trend, </a:t>
            </a:r>
            <a:r>
              <a:rPr lang="en-GB" sz="1800" dirty="0" err="1"/>
              <a:t>podpořený</a:t>
            </a:r>
            <a:r>
              <a:rPr lang="en-GB" sz="1800" dirty="0"/>
              <a:t> R² </a:t>
            </a:r>
            <a:r>
              <a:rPr lang="en-GB" sz="1800" dirty="0" err="1"/>
              <a:t>hodnotou</a:t>
            </a:r>
            <a:r>
              <a:rPr lang="en-GB" sz="1800" dirty="0"/>
              <a:t> 0.57, </a:t>
            </a:r>
            <a:r>
              <a:rPr lang="en-GB" sz="1800" dirty="0" err="1"/>
              <a:t>poskytuje</a:t>
            </a:r>
            <a:r>
              <a:rPr lang="en-GB" sz="1800" dirty="0"/>
              <a:t> </a:t>
            </a:r>
            <a:r>
              <a:rPr lang="en-GB" sz="1800" dirty="0" err="1"/>
              <a:t>další</a:t>
            </a:r>
            <a:r>
              <a:rPr lang="en-GB" sz="1800" dirty="0"/>
              <a:t> </a:t>
            </a:r>
            <a:r>
              <a:rPr lang="en-GB" sz="1800" dirty="0" err="1"/>
              <a:t>důkaz</a:t>
            </a:r>
            <a:r>
              <a:rPr lang="en-GB" sz="1800" dirty="0"/>
              <a:t> </a:t>
            </a:r>
            <a:r>
              <a:rPr lang="en-GB" sz="1800" dirty="0" err="1"/>
              <a:t>proti</a:t>
            </a:r>
            <a:r>
              <a:rPr lang="en-GB" sz="1800" dirty="0"/>
              <a:t> </a:t>
            </a:r>
            <a:r>
              <a:rPr lang="en-GB" sz="1800" dirty="0" err="1"/>
              <a:t>hypotéze</a:t>
            </a:r>
            <a:r>
              <a:rPr lang="en-GB" sz="1800" dirty="0"/>
              <a:t> o </a:t>
            </a:r>
            <a:r>
              <a:rPr lang="el-GR" sz="1800" dirty="0"/>
              <a:t>σ-</a:t>
            </a:r>
            <a:r>
              <a:rPr lang="en-GB" sz="1800" dirty="0" err="1"/>
              <a:t>konvergenci</a:t>
            </a:r>
            <a:r>
              <a:rPr lang="en-GB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</a:t>
            </a:r>
            <a:r>
              <a:rPr lang="pl-PL" sz="1800" dirty="0"/>
              <a:t>ozdíly mezi ekonomikami mírně rostou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6099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9D1926-5406-B894-8873-49337354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  <a:r>
              <a:rPr lang="en-GB" dirty="0"/>
              <a:t>: Dialog </a:t>
            </a:r>
            <a:r>
              <a:rPr lang="en-GB" dirty="0" err="1"/>
              <a:t>Dvou</a:t>
            </a:r>
            <a:r>
              <a:rPr lang="en-GB" dirty="0"/>
              <a:t> </a:t>
            </a:r>
            <a:r>
              <a:rPr lang="en-GB" dirty="0" err="1"/>
              <a:t>Konvergencí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46A24-CED8-1236-639D-7A42A5043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38714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Beta-</a:t>
            </a:r>
            <a:r>
              <a:rPr lang="en-GB" dirty="0" err="1"/>
              <a:t>Konvergence</a:t>
            </a:r>
            <a:r>
              <a:rPr lang="en-GB" dirty="0"/>
              <a:t> (</a:t>
            </a:r>
            <a:r>
              <a:rPr lang="en-GB" dirty="0" err="1"/>
              <a:t>Dohánění</a:t>
            </a:r>
            <a:r>
              <a:rPr lang="en-GB" dirty="0"/>
              <a:t>):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• NENALEZENA. </a:t>
            </a:r>
            <a:r>
              <a:rPr lang="en-GB" dirty="0" err="1"/>
              <a:t>Žádný</a:t>
            </a:r>
            <a:r>
              <a:rPr lang="en-GB" dirty="0"/>
              <a:t> </a:t>
            </a:r>
            <a:r>
              <a:rPr lang="en-GB" dirty="0" err="1"/>
              <a:t>automatický</a:t>
            </a:r>
            <a:r>
              <a:rPr lang="en-GB" dirty="0"/>
              <a:t> </a:t>
            </a:r>
            <a:r>
              <a:rPr lang="en-GB" dirty="0" err="1"/>
              <a:t>mechanismus</a:t>
            </a:r>
            <a:r>
              <a:rPr lang="en-GB" dirty="0"/>
              <a:t>, </a:t>
            </a:r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chud</a:t>
            </a:r>
            <a:r>
              <a:rPr lang="cs-CZ" dirty="0"/>
              <a:t>š</a:t>
            </a:r>
            <a:r>
              <a:rPr lang="en-GB" dirty="0"/>
              <a:t>í </a:t>
            </a:r>
            <a:r>
              <a:rPr lang="en-GB" dirty="0" err="1"/>
              <a:t>rostou</a:t>
            </a:r>
            <a:r>
              <a:rPr lang="en-GB" dirty="0"/>
              <a:t> </a:t>
            </a:r>
            <a:r>
              <a:rPr lang="en-GB" dirty="0" err="1"/>
              <a:t>rychleji</a:t>
            </a:r>
            <a:r>
              <a:rPr lang="en-GB" dirty="0"/>
              <a:t>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96B43D-EC11-098D-6243-AC30878EB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353" y="4948329"/>
            <a:ext cx="10384971" cy="135459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 err="1"/>
              <a:t>Celkový</a:t>
            </a:r>
            <a:r>
              <a:rPr lang="en-GB" dirty="0"/>
              <a:t> </a:t>
            </a:r>
            <a:r>
              <a:rPr lang="en-GB" dirty="0" err="1"/>
              <a:t>Obraz</a:t>
            </a:r>
            <a:r>
              <a:rPr lang="en-GB" dirty="0"/>
              <a:t>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V </a:t>
            </a:r>
            <a:r>
              <a:rPr lang="en-GB" dirty="0" err="1"/>
              <a:t>této</a:t>
            </a:r>
            <a:r>
              <a:rPr lang="en-GB" dirty="0"/>
              <a:t> </a:t>
            </a:r>
            <a:r>
              <a:rPr lang="en-GB" dirty="0" err="1"/>
              <a:t>skupině</a:t>
            </a:r>
            <a:r>
              <a:rPr lang="en-GB" dirty="0"/>
              <a:t> </a:t>
            </a:r>
            <a:r>
              <a:rPr lang="en-GB" dirty="0" err="1"/>
              <a:t>ekonomik</a:t>
            </a:r>
            <a:r>
              <a:rPr lang="en-GB" dirty="0"/>
              <a:t> </a:t>
            </a:r>
            <a:r>
              <a:rPr lang="en-GB" dirty="0" err="1"/>
              <a:t>vidíme</a:t>
            </a:r>
            <a:r>
              <a:rPr lang="en-GB" dirty="0"/>
              <a:t> '</a:t>
            </a:r>
            <a:r>
              <a:rPr lang="en-GB" dirty="0" err="1"/>
              <a:t>Divergenci</a:t>
            </a:r>
            <a:r>
              <a:rPr lang="en-GB" dirty="0"/>
              <a:t>' </a:t>
            </a:r>
            <a:r>
              <a:rPr lang="en-GB" dirty="0" err="1"/>
              <a:t>spí</a:t>
            </a:r>
            <a:r>
              <a:rPr lang="cs-CZ" dirty="0"/>
              <a:t>š</a:t>
            </a:r>
            <a:r>
              <a:rPr lang="en-GB" dirty="0"/>
              <a:t>e ne</a:t>
            </a:r>
            <a:r>
              <a:rPr lang="cs-CZ" dirty="0"/>
              <a:t>ž</a:t>
            </a:r>
            <a:r>
              <a:rPr lang="en-GB" dirty="0"/>
              <a:t> '</a:t>
            </a:r>
            <a:r>
              <a:rPr lang="en-GB" dirty="0" err="1"/>
              <a:t>Konvergenci</a:t>
            </a:r>
            <a:r>
              <a:rPr lang="en-GB" dirty="0"/>
              <a:t>'.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Ka</a:t>
            </a:r>
            <a:r>
              <a:rPr lang="cs-CZ" dirty="0"/>
              <a:t>ž</a:t>
            </a:r>
            <a:r>
              <a:rPr lang="en-GB" dirty="0" err="1"/>
              <a:t>dá</a:t>
            </a:r>
            <a:r>
              <a:rPr lang="en-GB" dirty="0"/>
              <a:t> </a:t>
            </a:r>
            <a:r>
              <a:rPr lang="en-GB" dirty="0" err="1"/>
              <a:t>země</a:t>
            </a:r>
            <a:r>
              <a:rPr lang="en-GB" dirty="0"/>
              <a:t> </a:t>
            </a:r>
            <a:r>
              <a:rPr lang="en-GB" dirty="0" err="1"/>
              <a:t>sleduje</a:t>
            </a:r>
            <a:r>
              <a:rPr lang="en-GB" dirty="0"/>
              <a:t> </a:t>
            </a:r>
            <a:r>
              <a:rPr lang="en-GB" dirty="0" err="1"/>
              <a:t>svou</a:t>
            </a:r>
            <a:r>
              <a:rPr lang="en-GB" dirty="0"/>
              <a:t> </a:t>
            </a:r>
            <a:r>
              <a:rPr lang="en-GB" dirty="0" err="1"/>
              <a:t>vlastní</a:t>
            </a:r>
            <a:r>
              <a:rPr lang="en-GB" dirty="0"/>
              <a:t> </a:t>
            </a:r>
            <a:r>
              <a:rPr lang="en-GB" dirty="0" err="1"/>
              <a:t>trajektorii</a:t>
            </a:r>
            <a:r>
              <a:rPr lang="en-GB" dirty="0"/>
              <a:t> ta</a:t>
            </a:r>
            <a:r>
              <a:rPr lang="cs-CZ" dirty="0"/>
              <a:t>ž</a:t>
            </a:r>
            <a:r>
              <a:rPr lang="en-GB" dirty="0" err="1"/>
              <a:t>enou</a:t>
            </a:r>
            <a:r>
              <a:rPr lang="en-GB" dirty="0"/>
              <a:t> </a:t>
            </a:r>
            <a:r>
              <a:rPr lang="en-GB" dirty="0" err="1"/>
              <a:t>specifickými</a:t>
            </a:r>
            <a:r>
              <a:rPr lang="en-GB" dirty="0"/>
              <a:t> </a:t>
            </a:r>
            <a:r>
              <a:rPr lang="en-GB" dirty="0" err="1"/>
              <a:t>faktory</a:t>
            </a:r>
            <a:r>
              <a:rPr lang="en-GB" dirty="0"/>
              <a:t>.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4DE887-863B-72F8-F869-1576CDAB2575}"/>
              </a:ext>
            </a:extLst>
          </p:cNvPr>
          <p:cNvSpPr txBox="1">
            <a:spLocks/>
          </p:cNvSpPr>
          <p:nvPr/>
        </p:nvSpPr>
        <p:spPr>
          <a:xfrm>
            <a:off x="6422570" y="1825625"/>
            <a:ext cx="5431972" cy="214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0442" indent="-300442" algn="l" defTabSz="1042499" rtl="0" eaLnBrk="1" latinLnBrk="0" hangingPunct="1">
              <a:lnSpc>
                <a:spcPct val="100000"/>
              </a:lnSpc>
              <a:spcBef>
                <a:spcPts val="114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721" b="1" kern="1200" spc="-114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3555" indent="-31311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449" kern="1200" spc="-9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807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177" kern="1200" spc="-6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7108" indent="-31130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904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361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632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687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812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936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061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Sigma-</a:t>
            </a:r>
            <a:r>
              <a:rPr lang="en-GB" dirty="0" err="1"/>
              <a:t>Konvergence</a:t>
            </a:r>
            <a:r>
              <a:rPr lang="en-GB" dirty="0"/>
              <a:t> (</a:t>
            </a:r>
            <a:r>
              <a:rPr lang="en-GB" dirty="0" err="1"/>
              <a:t>Sni</a:t>
            </a:r>
            <a:r>
              <a:rPr lang="cs-CZ" dirty="0"/>
              <a:t>ž</a:t>
            </a:r>
            <a:r>
              <a:rPr lang="en-GB" dirty="0" err="1"/>
              <a:t>ování</a:t>
            </a:r>
            <a:r>
              <a:rPr lang="en-GB" dirty="0"/>
              <a:t> </a:t>
            </a:r>
            <a:r>
              <a:rPr lang="en-GB" dirty="0" err="1"/>
              <a:t>rozdíl</a:t>
            </a:r>
            <a:r>
              <a:rPr lang="cs-CZ" dirty="0"/>
              <a:t>ů</a:t>
            </a:r>
            <a:r>
              <a:rPr lang="en-GB" dirty="0"/>
              <a:t>):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• NENALEZENA. </a:t>
            </a:r>
            <a:r>
              <a:rPr lang="en-GB" dirty="0" err="1"/>
              <a:t>Rozdíly</a:t>
            </a:r>
            <a:r>
              <a:rPr lang="en-GB" dirty="0"/>
              <a:t> </a:t>
            </a:r>
            <a:r>
              <a:rPr lang="en-GB" dirty="0" err="1"/>
              <a:t>spí</a:t>
            </a:r>
            <a:r>
              <a:rPr lang="cs-CZ" dirty="0"/>
              <a:t>š</a:t>
            </a:r>
            <a:r>
              <a:rPr lang="en-GB" dirty="0"/>
              <a:t>e </a:t>
            </a:r>
            <a:r>
              <a:rPr lang="en-GB" dirty="0" err="1"/>
              <a:t>nar</a:t>
            </a:r>
            <a:r>
              <a:rPr lang="cs-CZ" dirty="0"/>
              <a:t>ů</a:t>
            </a:r>
            <a:r>
              <a:rPr lang="en-GB" dirty="0" err="1"/>
              <a:t>stají</a:t>
            </a:r>
            <a:r>
              <a:rPr lang="en-GB" dirty="0"/>
              <a:t> (divergence).</a:t>
            </a:r>
            <a:endParaRPr lang="cs-CZ" dirty="0"/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en-GB" dirty="0" err="1"/>
              <a:t>Směrodatná</a:t>
            </a:r>
            <a:r>
              <a:rPr lang="en-GB" dirty="0"/>
              <a:t> </a:t>
            </a:r>
            <a:r>
              <a:rPr lang="en-GB" dirty="0" err="1"/>
              <a:t>odchylka</a:t>
            </a:r>
            <a:r>
              <a:rPr lang="en-GB" dirty="0"/>
              <a:t> </a:t>
            </a:r>
            <a:r>
              <a:rPr lang="en-GB" dirty="0" err="1"/>
              <a:t>vykazuje</a:t>
            </a:r>
            <a:r>
              <a:rPr lang="en-GB" dirty="0"/>
              <a:t> </a:t>
            </a:r>
            <a:r>
              <a:rPr lang="en-GB" dirty="0" err="1"/>
              <a:t>stagnující</a:t>
            </a:r>
            <a:r>
              <a:rPr lang="en-GB" dirty="0"/>
              <a:t> </a:t>
            </a:r>
            <a:r>
              <a:rPr lang="en-GB" dirty="0" err="1"/>
              <a:t>nebo</a:t>
            </a:r>
            <a:r>
              <a:rPr lang="en-GB" dirty="0"/>
              <a:t> </a:t>
            </a:r>
            <a:r>
              <a:rPr lang="en-GB" dirty="0" err="1"/>
              <a:t>mírně</a:t>
            </a:r>
            <a:r>
              <a:rPr lang="en-GB" dirty="0"/>
              <a:t> </a:t>
            </a:r>
            <a:r>
              <a:rPr lang="en-GB" dirty="0" err="1"/>
              <a:t>rostoucí</a:t>
            </a:r>
            <a:r>
              <a:rPr lang="en-GB" dirty="0"/>
              <a:t> trend.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en-GB" dirty="0"/>
              <a:t>Po </a:t>
            </a:r>
            <a:r>
              <a:rPr lang="en-GB" dirty="0" err="1"/>
              <a:t>roce</a:t>
            </a:r>
            <a:r>
              <a:rPr lang="en-GB" dirty="0"/>
              <a:t> 2008</a:t>
            </a:r>
            <a:r>
              <a:rPr lang="cs-CZ" dirty="0"/>
              <a:t> a 2020</a:t>
            </a:r>
            <a:r>
              <a:rPr lang="en-GB" dirty="0"/>
              <a:t> do</a:t>
            </a:r>
            <a:r>
              <a:rPr lang="cs-CZ" dirty="0"/>
              <a:t>š</a:t>
            </a:r>
            <a:r>
              <a:rPr lang="en-GB" dirty="0"/>
              <a:t>lo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skokovému</a:t>
            </a:r>
            <a:r>
              <a:rPr lang="en-GB" dirty="0"/>
              <a:t> </a:t>
            </a:r>
            <a:r>
              <a:rPr lang="en-GB" dirty="0" err="1"/>
              <a:t>nárústu</a:t>
            </a:r>
            <a:r>
              <a:rPr lang="en-GB" dirty="0"/>
              <a:t> </a:t>
            </a:r>
            <a:r>
              <a:rPr lang="en-GB" dirty="0" err="1"/>
              <a:t>rozdíl</a:t>
            </a:r>
            <a:r>
              <a:rPr lang="cs-CZ" dirty="0"/>
              <a:t>ů</a:t>
            </a:r>
            <a:r>
              <a:rPr lang="en-GB" dirty="0"/>
              <a:t>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DF3379-44CE-5A8D-3ADE-E4BA60C5C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752" y="1334495"/>
            <a:ext cx="10515962" cy="45712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Část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I: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Solowův-Swanův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model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akumulace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kapitálu</a:t>
            </a:r>
            <a:endParaRPr lang="en-GB" sz="3200" dirty="0">
              <a:solidFill>
                <a:srgbClr val="E3007A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en-GB" sz="2500" b="0" dirty="0" err="1"/>
              <a:t>Představení</a:t>
            </a:r>
            <a:r>
              <a:rPr lang="en-GB" sz="2500" b="0" dirty="0"/>
              <a:t> </a:t>
            </a:r>
            <a:r>
              <a:rPr lang="en-GB" sz="2500" b="0" dirty="0" err="1"/>
              <a:t>modelu</a:t>
            </a:r>
            <a:r>
              <a:rPr lang="en-GB" sz="2500" b="0" dirty="0"/>
              <a:t> a </a:t>
            </a:r>
            <a:r>
              <a:rPr lang="en-GB" sz="2500" b="0" dirty="0" err="1"/>
              <a:t>jeho</a:t>
            </a:r>
            <a:r>
              <a:rPr lang="en-GB" sz="2500" b="0" dirty="0"/>
              <a:t> </a:t>
            </a:r>
            <a:r>
              <a:rPr lang="en-GB" sz="2500" b="0" dirty="0" err="1"/>
              <a:t>aplikace</a:t>
            </a:r>
            <a:r>
              <a:rPr lang="en-GB" sz="2500" b="0" dirty="0"/>
              <a:t> v </a:t>
            </a:r>
            <a:r>
              <a:rPr lang="en-GB" sz="2500" b="0" dirty="0" err="1"/>
              <a:t>Česku</a:t>
            </a:r>
            <a:r>
              <a:rPr lang="en-GB" sz="2500" b="0" dirty="0"/>
              <a:t>, </a:t>
            </a:r>
            <a:r>
              <a:rPr lang="en-GB" sz="2500" b="0" dirty="0" err="1"/>
              <a:t>Tchaj-wanu</a:t>
            </a:r>
            <a:r>
              <a:rPr lang="en-GB" sz="2500" b="0" dirty="0"/>
              <a:t>, </a:t>
            </a:r>
            <a:r>
              <a:rPr lang="en-GB" sz="2500" b="0" dirty="0" err="1"/>
              <a:t>Singapuru</a:t>
            </a:r>
            <a:r>
              <a:rPr lang="en-GB" sz="2500" b="0" dirty="0"/>
              <a:t>(</a:t>
            </a:r>
            <a:r>
              <a:rPr lang="en-US" altLang="zh-TW" sz="2500" b="0" dirty="0"/>
              <a:t>2005</a:t>
            </a:r>
            <a:r>
              <a:rPr lang="en-GB" sz="2500" b="0" dirty="0"/>
              <a:t>-2024)</a:t>
            </a: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en-GB" sz="2500" b="0" dirty="0" err="1"/>
              <a:t>Klíčová</a:t>
            </a:r>
            <a:r>
              <a:rPr lang="en-GB" sz="2500" b="0" dirty="0"/>
              <a:t> </a:t>
            </a:r>
            <a:r>
              <a:rPr lang="en-GB" sz="2500" b="0" dirty="0" err="1"/>
              <a:t>případová</a:t>
            </a:r>
            <a:r>
              <a:rPr lang="en-GB" sz="2500" b="0" dirty="0"/>
              <a:t> </a:t>
            </a:r>
            <a:r>
              <a:rPr lang="en-GB" sz="2500" b="0" dirty="0" err="1"/>
              <a:t>studie</a:t>
            </a:r>
            <a:r>
              <a:rPr lang="en-GB" sz="2500" b="0" dirty="0"/>
              <a:t>: </a:t>
            </a:r>
            <a:r>
              <a:rPr lang="en-GB" sz="2500" b="0" dirty="0" err="1"/>
              <a:t>Poučení</a:t>
            </a:r>
            <a:r>
              <a:rPr lang="en-GB" sz="2500" b="0" dirty="0"/>
              <a:t> z </a:t>
            </a:r>
            <a:r>
              <a:rPr lang="en-GB" sz="2500" b="0" dirty="0" err="1"/>
              <a:t>dlouhodobých</a:t>
            </a:r>
            <a:r>
              <a:rPr lang="en-GB" sz="2500" b="0" dirty="0"/>
              <a:t> </a:t>
            </a:r>
            <a:r>
              <a:rPr lang="en-GB" sz="2500" b="0" dirty="0" err="1"/>
              <a:t>dat</a:t>
            </a:r>
            <a:r>
              <a:rPr lang="en-GB" sz="2500" b="0" dirty="0"/>
              <a:t> </a:t>
            </a:r>
            <a:r>
              <a:rPr lang="en-GB" sz="2500" b="0" dirty="0" err="1"/>
              <a:t>Tchaj-wanu</a:t>
            </a:r>
            <a:r>
              <a:rPr lang="en-GB" sz="2500" b="0" dirty="0"/>
              <a:t> (1971-2024)</a:t>
            </a:r>
          </a:p>
          <a:p>
            <a:pPr marL="0" indent="0">
              <a:buNone/>
            </a:pPr>
            <a:endParaRPr lang="en-GB" sz="2500" b="0" dirty="0"/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Část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II: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Konvergence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(resp. divergence/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stagnace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)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ekonomik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(HDP per capita)</a:t>
            </a:r>
            <a:r>
              <a:rPr lang="en-GB" sz="2500" b="0" dirty="0"/>
              <a:t> </a:t>
            </a:r>
            <a:endParaRPr lang="cs-CZ" sz="2500" b="0" dirty="0"/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500" b="0" dirty="0"/>
              <a:t>• Beta-</a:t>
            </a:r>
            <a:r>
              <a:rPr lang="en-GB" sz="2500" b="0" dirty="0" err="1"/>
              <a:t>konvergence</a:t>
            </a:r>
            <a:r>
              <a:rPr lang="en-GB" sz="2500" b="0" dirty="0"/>
              <a:t>: </a:t>
            </a:r>
            <a:r>
              <a:rPr lang="en-GB" sz="2500" b="0" dirty="0" err="1"/>
              <a:t>Rostou</a:t>
            </a:r>
            <a:r>
              <a:rPr lang="en-GB" sz="2500" b="0" dirty="0"/>
              <a:t> </a:t>
            </a:r>
            <a:r>
              <a:rPr lang="en-GB" sz="2500" b="0" dirty="0" err="1"/>
              <a:t>chud</a:t>
            </a:r>
            <a:r>
              <a:rPr lang="cs-CZ" sz="2500" b="0" dirty="0"/>
              <a:t>š</a:t>
            </a:r>
            <a:r>
              <a:rPr lang="en-GB" sz="2500" b="0" dirty="0"/>
              <a:t>í </a:t>
            </a:r>
            <a:r>
              <a:rPr lang="en-GB" sz="2500" b="0" dirty="0" err="1"/>
              <a:t>země</a:t>
            </a:r>
            <a:r>
              <a:rPr lang="en-GB" sz="2500" b="0" dirty="0"/>
              <a:t> </a:t>
            </a:r>
            <a:r>
              <a:rPr lang="en-GB" sz="2500" b="0" dirty="0" err="1"/>
              <a:t>rychleji</a:t>
            </a:r>
            <a:r>
              <a:rPr lang="en-GB" sz="2500" b="0" dirty="0"/>
              <a:t>?</a:t>
            </a:r>
          </a:p>
          <a:p>
            <a:pPr marL="0" indent="0">
              <a:buNone/>
            </a:pPr>
            <a:r>
              <a:rPr lang="en-GB" sz="2500" b="0" dirty="0"/>
              <a:t> • Sigma-</a:t>
            </a:r>
            <a:r>
              <a:rPr lang="en-GB" sz="2500" b="0" dirty="0" err="1"/>
              <a:t>konvergence</a:t>
            </a:r>
            <a:r>
              <a:rPr lang="en-GB" sz="2500" b="0" dirty="0"/>
              <a:t>: Zmen</a:t>
            </a:r>
            <a:r>
              <a:rPr lang="cs-CZ" sz="2500" b="0" dirty="0"/>
              <a:t>š</a:t>
            </a:r>
            <a:r>
              <a:rPr lang="en-GB" sz="2500" b="0" dirty="0" err="1"/>
              <a:t>uje</a:t>
            </a:r>
            <a:r>
              <a:rPr lang="en-GB" sz="2500" b="0" dirty="0"/>
              <a:t> se </a:t>
            </a:r>
            <a:r>
              <a:rPr lang="en-GB" sz="2500" b="0" dirty="0" err="1"/>
              <a:t>rozdíl</a:t>
            </a:r>
            <a:r>
              <a:rPr lang="en-GB" sz="2500" b="0" dirty="0"/>
              <a:t> v </a:t>
            </a:r>
            <a:r>
              <a:rPr lang="en-GB" sz="2500" b="0" dirty="0" err="1"/>
              <a:t>bohatství</a:t>
            </a:r>
            <a:r>
              <a:rPr lang="en-GB" sz="2500" b="0" dirty="0"/>
              <a:t> </a:t>
            </a:r>
            <a:r>
              <a:rPr lang="en-GB" sz="2500" b="0" dirty="0" err="1"/>
              <a:t>mezi</a:t>
            </a:r>
            <a:r>
              <a:rPr lang="en-GB" sz="2500" b="0" dirty="0"/>
              <a:t> </a:t>
            </a:r>
            <a:r>
              <a:rPr lang="en-GB" sz="2500" b="0" dirty="0" err="1"/>
              <a:t>zeměmi</a:t>
            </a:r>
            <a:r>
              <a:rPr lang="en-GB" sz="2500" b="0" dirty="0"/>
              <a:t>?</a:t>
            </a: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cs-CZ" sz="2500" b="0" dirty="0"/>
              <a:t>Z</a:t>
            </a:r>
            <a:r>
              <a:rPr lang="en-GB" sz="2500" b="0" dirty="0" err="1"/>
              <a:t>ávěry</a:t>
            </a:r>
            <a:endParaRPr lang="en-GB" sz="2500" b="0" dirty="0"/>
          </a:p>
        </p:txBody>
      </p:sp>
    </p:spTree>
    <p:extLst>
      <p:ext uri="{BB962C8B-B14F-4D97-AF65-F5344CB8AC3E}">
        <p14:creationId xmlns:p14="http://schemas.microsoft.com/office/powerpoint/2010/main" val="119282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10AB5-76CF-C01C-C68A-338AC10E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749639"/>
            <a:ext cx="9964299" cy="1044854"/>
          </a:xfrm>
        </p:spPr>
        <p:txBody>
          <a:bodyPr/>
          <a:lstStyle/>
          <a:p>
            <a:r>
              <a:rPr lang="en-GB" cap="none" dirty="0" err="1"/>
              <a:t>Základní</a:t>
            </a:r>
            <a:r>
              <a:rPr lang="en-GB" cap="none" dirty="0"/>
              <a:t> </a:t>
            </a:r>
            <a:r>
              <a:rPr lang="en-GB" cap="none" dirty="0" err="1"/>
              <a:t>otázka</a:t>
            </a:r>
            <a:r>
              <a:rPr lang="en-GB" cap="none" dirty="0"/>
              <a:t>: co </a:t>
            </a:r>
            <a:r>
              <a:rPr lang="en-GB" cap="none" dirty="0" err="1"/>
              <a:t>pohání</a:t>
            </a:r>
            <a:r>
              <a:rPr lang="en-GB" cap="none" dirty="0"/>
              <a:t> </a:t>
            </a:r>
            <a:r>
              <a:rPr lang="en-GB" cap="none" dirty="0" err="1"/>
              <a:t>dlouhodobý</a:t>
            </a:r>
            <a:r>
              <a:rPr lang="en-GB" cap="none" dirty="0"/>
              <a:t> </a:t>
            </a:r>
            <a:r>
              <a:rPr lang="en-GB" cap="none" dirty="0" err="1"/>
              <a:t>ekonomický</a:t>
            </a:r>
            <a:r>
              <a:rPr lang="en-GB" cap="none" dirty="0"/>
              <a:t> </a:t>
            </a:r>
            <a:r>
              <a:rPr lang="en-GB" cap="none" dirty="0" err="1"/>
              <a:t>rúst</a:t>
            </a:r>
            <a:r>
              <a:rPr lang="en-GB" cap="none" dirty="0"/>
              <a:t>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4989E3-17B2-E7DB-B88F-9408ACF66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018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Teoreticky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 err="1"/>
              <a:t>st</a:t>
            </a:r>
            <a:r>
              <a:rPr lang="en-GB" dirty="0"/>
              <a:t> </a:t>
            </a:r>
            <a:r>
              <a:rPr lang="en-GB" dirty="0" err="1"/>
              <a:t>pochází</a:t>
            </a:r>
            <a:r>
              <a:rPr lang="en-GB" dirty="0"/>
              <a:t> ze </a:t>
            </a:r>
            <a:r>
              <a:rPr lang="en-GB" dirty="0" err="1"/>
              <a:t>tří</a:t>
            </a:r>
            <a:r>
              <a:rPr lang="en-GB" dirty="0"/>
              <a:t> </a:t>
            </a:r>
            <a:r>
              <a:rPr lang="en-GB" dirty="0" err="1"/>
              <a:t>hlavních</a:t>
            </a:r>
            <a:r>
              <a:rPr lang="en-GB" dirty="0"/>
              <a:t> </a:t>
            </a:r>
            <a:r>
              <a:rPr lang="en-GB" dirty="0" err="1"/>
              <a:t>faktorú</a:t>
            </a:r>
            <a:r>
              <a:rPr lang="en-GB" dirty="0"/>
              <a:t>:</a:t>
            </a:r>
          </a:p>
          <a:p>
            <a:pPr marL="313113" lvl="1" indent="0">
              <a:buNone/>
            </a:pPr>
            <a:r>
              <a:rPr lang="en-GB" dirty="0"/>
              <a:t>1. </a:t>
            </a:r>
            <a:r>
              <a:rPr lang="en-GB" dirty="0" err="1"/>
              <a:t>Akumulace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(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strojú</a:t>
            </a:r>
            <a:r>
              <a:rPr lang="en-GB" dirty="0"/>
              <a:t> a </a:t>
            </a:r>
            <a:r>
              <a:rPr lang="en-GB" dirty="0" err="1"/>
              <a:t>infrastruktury</a:t>
            </a:r>
            <a:r>
              <a:rPr lang="en-GB" dirty="0"/>
              <a:t>)</a:t>
            </a:r>
          </a:p>
          <a:p>
            <a:pPr marL="313113" lvl="1" indent="0">
              <a:buNone/>
            </a:pPr>
            <a:r>
              <a:rPr lang="en-GB" dirty="0"/>
              <a:t>2. R</a:t>
            </a:r>
            <a:r>
              <a:rPr lang="cs-CZ" dirty="0"/>
              <a:t>ů</a:t>
            </a:r>
            <a:r>
              <a:rPr lang="en-GB" dirty="0" err="1"/>
              <a:t>st</a:t>
            </a:r>
            <a:r>
              <a:rPr lang="en-GB" dirty="0"/>
              <a:t> </a:t>
            </a:r>
            <a:r>
              <a:rPr lang="en-GB" dirty="0" err="1"/>
              <a:t>pracovní</a:t>
            </a:r>
            <a:r>
              <a:rPr lang="en-GB" dirty="0"/>
              <a:t> </a:t>
            </a:r>
            <a:r>
              <a:rPr lang="en-GB" dirty="0" err="1"/>
              <a:t>síly</a:t>
            </a:r>
            <a:r>
              <a:rPr lang="en-GB" dirty="0"/>
              <a:t> (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pracovníkú</a:t>
            </a:r>
            <a:r>
              <a:rPr lang="en-GB" dirty="0"/>
              <a:t>)</a:t>
            </a:r>
          </a:p>
          <a:p>
            <a:pPr marL="313113" lvl="1" indent="0">
              <a:buNone/>
            </a:pPr>
            <a:r>
              <a:rPr lang="en-GB" dirty="0"/>
              <a:t>3. </a:t>
            </a:r>
            <a:r>
              <a:rPr lang="en-GB" dirty="0" err="1"/>
              <a:t>Technologický</a:t>
            </a:r>
            <a:r>
              <a:rPr lang="en-GB" dirty="0"/>
              <a:t> </a:t>
            </a:r>
            <a:r>
              <a:rPr lang="en-GB" dirty="0" err="1"/>
              <a:t>pokrok</a:t>
            </a:r>
            <a:r>
              <a:rPr lang="en-GB" dirty="0"/>
              <a:t> (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/>
              <a:t>zpúsoby</a:t>
            </a:r>
            <a:r>
              <a:rPr lang="en-GB" dirty="0"/>
              <a:t> </a:t>
            </a:r>
            <a:r>
              <a:rPr lang="en-GB" dirty="0" err="1"/>
              <a:t>výroby</a:t>
            </a:r>
            <a:r>
              <a:rPr lang="en-GB" dirty="0"/>
              <a:t>)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BD512F-C399-0A50-EF7F-BD665533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2018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dirty="0"/>
              <a:t>A</a:t>
            </a:r>
            <a:r>
              <a:rPr lang="en-GB" dirty="0" err="1"/>
              <a:t>nalytický</a:t>
            </a:r>
            <a:r>
              <a:rPr lang="en-GB" dirty="0"/>
              <a:t> </a:t>
            </a:r>
            <a:r>
              <a:rPr lang="en-GB" dirty="0" err="1"/>
              <a:t>nástroj</a:t>
            </a:r>
            <a:r>
              <a:rPr lang="en-GB" dirty="0"/>
              <a:t>: Solow-Swan</a:t>
            </a:r>
            <a:r>
              <a:rPr lang="cs-CZ" dirty="0"/>
              <a:t>ů</a:t>
            </a:r>
            <a:r>
              <a:rPr lang="en-GB" dirty="0"/>
              <a:t>v model. </a:t>
            </a:r>
          </a:p>
          <a:p>
            <a:pPr marL="0" indent="0">
              <a:buNone/>
            </a:pPr>
            <a:r>
              <a:rPr lang="en-GB" dirty="0" err="1"/>
              <a:t>Klíčové</a:t>
            </a:r>
            <a:r>
              <a:rPr lang="en-GB" dirty="0"/>
              <a:t> my</a:t>
            </a:r>
            <a:r>
              <a:rPr lang="cs-CZ" dirty="0"/>
              <a:t>š</a:t>
            </a:r>
            <a:r>
              <a:rPr lang="en-GB" dirty="0" err="1"/>
              <a:t>lenky</a:t>
            </a:r>
            <a:r>
              <a:rPr lang="en-GB" dirty="0"/>
              <a:t>: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Akumulace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a </a:t>
            </a:r>
            <a:r>
              <a:rPr lang="en-GB" dirty="0" err="1"/>
              <a:t>klesající</a:t>
            </a:r>
            <a:r>
              <a:rPr lang="en-GB" dirty="0"/>
              <a:t> </a:t>
            </a:r>
            <a:r>
              <a:rPr lang="en-GB" dirty="0" err="1"/>
              <a:t>výnosy</a:t>
            </a:r>
            <a:r>
              <a:rPr lang="en-GB" dirty="0"/>
              <a:t>: </a:t>
            </a:r>
            <a:r>
              <a:rPr lang="en-GB" dirty="0" err="1"/>
              <a:t>Zvy</a:t>
            </a:r>
            <a:r>
              <a:rPr lang="cs-CZ" dirty="0"/>
              <a:t>š</a:t>
            </a:r>
            <a:r>
              <a:rPr lang="en-GB" dirty="0" err="1"/>
              <a:t>ování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</a:t>
            </a:r>
            <a:r>
              <a:rPr lang="en-GB" dirty="0" err="1"/>
              <a:t>má</a:t>
            </a:r>
            <a:r>
              <a:rPr lang="en-GB" dirty="0"/>
              <a:t> </a:t>
            </a:r>
            <a:r>
              <a:rPr lang="en-GB" dirty="0" err="1"/>
              <a:t>limity</a:t>
            </a:r>
            <a:r>
              <a:rPr lang="en-GB" dirty="0"/>
              <a:t>.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Ustálený</a:t>
            </a:r>
            <a:r>
              <a:rPr lang="en-GB" dirty="0"/>
              <a:t> </a:t>
            </a:r>
            <a:r>
              <a:rPr lang="en-GB" dirty="0" err="1"/>
              <a:t>stav</a:t>
            </a:r>
            <a:r>
              <a:rPr lang="en-GB" dirty="0"/>
              <a:t> (</a:t>
            </a:r>
            <a:r>
              <a:rPr lang="cs-CZ" dirty="0"/>
              <a:t>s</a:t>
            </a:r>
            <a:r>
              <a:rPr lang="en-GB" dirty="0" err="1"/>
              <a:t>teady</a:t>
            </a:r>
            <a:r>
              <a:rPr lang="en-GB" dirty="0"/>
              <a:t> </a:t>
            </a:r>
            <a:r>
              <a:rPr lang="cs-CZ" dirty="0"/>
              <a:t>s</a:t>
            </a:r>
            <a:r>
              <a:rPr lang="en-GB" dirty="0" err="1"/>
              <a:t>tate</a:t>
            </a:r>
            <a:r>
              <a:rPr lang="en-GB" dirty="0"/>
              <a:t>): Bod </a:t>
            </a:r>
            <a:r>
              <a:rPr lang="en-GB" dirty="0" err="1"/>
              <a:t>rovnováhy</a:t>
            </a:r>
            <a:r>
              <a:rPr lang="en-GB" dirty="0"/>
              <a:t>, </a:t>
            </a:r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investice</a:t>
            </a:r>
            <a:r>
              <a:rPr lang="en-GB" dirty="0"/>
              <a:t> </a:t>
            </a:r>
            <a:r>
              <a:rPr lang="en-GB" dirty="0" err="1"/>
              <a:t>kryjí</a:t>
            </a:r>
            <a:r>
              <a:rPr lang="en-GB" dirty="0"/>
              <a:t> </a:t>
            </a:r>
            <a:r>
              <a:rPr lang="en-GB" dirty="0" err="1"/>
              <a:t>odpisy</a:t>
            </a:r>
            <a:r>
              <a:rPr lang="en-GB" dirty="0"/>
              <a:t>.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Jediný</a:t>
            </a:r>
            <a:r>
              <a:rPr lang="en-GB" dirty="0"/>
              <a:t> </a:t>
            </a:r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dlouhodobého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 err="1"/>
              <a:t>stu</a:t>
            </a:r>
            <a:r>
              <a:rPr lang="en-GB" dirty="0"/>
              <a:t>: </a:t>
            </a:r>
            <a:r>
              <a:rPr lang="en-GB" dirty="0" err="1"/>
              <a:t>Pouze</a:t>
            </a:r>
            <a:r>
              <a:rPr lang="en-GB" dirty="0"/>
              <a:t> </a:t>
            </a:r>
            <a:r>
              <a:rPr lang="en-GB" dirty="0" err="1"/>
              <a:t>technologický</a:t>
            </a:r>
            <a:r>
              <a:rPr lang="en-GB" dirty="0"/>
              <a:t> </a:t>
            </a:r>
            <a:r>
              <a:rPr lang="en-GB" dirty="0" err="1"/>
              <a:t>pokrok</a:t>
            </a:r>
            <a:r>
              <a:rPr lang="en-GB" dirty="0"/>
              <a:t> (g) </a:t>
            </a:r>
            <a:r>
              <a:rPr lang="en-GB" dirty="0" err="1"/>
              <a:t>přináŠí</a:t>
            </a:r>
            <a:r>
              <a:rPr lang="en-GB" dirty="0"/>
              <a:t> </a:t>
            </a:r>
            <a:r>
              <a:rPr lang="en-GB" dirty="0" err="1"/>
              <a:t>trvalý</a:t>
            </a:r>
            <a:r>
              <a:rPr lang="en-GB" dirty="0"/>
              <a:t> </a:t>
            </a:r>
            <a:r>
              <a:rPr lang="en-GB" dirty="0" err="1"/>
              <a:t>rúst</a:t>
            </a:r>
            <a:r>
              <a:rPr lang="en-GB" dirty="0"/>
              <a:t>. 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sz="2600" b="1" dirty="0" err="1"/>
              <a:t>Zakladni</a:t>
            </a:r>
            <a:r>
              <a:rPr lang="en-GB" sz="2600" b="1" dirty="0"/>
              <a:t> </a:t>
            </a:r>
            <a:r>
              <a:rPr lang="en-GB" sz="2600" b="1" dirty="0" err="1"/>
              <a:t>rovnice</a:t>
            </a:r>
            <a:r>
              <a:rPr lang="en-GB" sz="2600" b="1" dirty="0"/>
              <a:t>: y(t) = y(0) * </a:t>
            </a:r>
            <a:r>
              <a:rPr lang="en-GB" sz="2600" b="1" dirty="0" err="1"/>
              <a:t>e</a:t>
            </a:r>
            <a:r>
              <a:rPr lang="en-GB" sz="2600" b="1" baseline="30000" dirty="0" err="1"/>
              <a:t>gt</a:t>
            </a:r>
            <a:endParaRPr lang="en-GB" sz="2600" baseline="30000" dirty="0"/>
          </a:p>
        </p:txBody>
      </p:sp>
    </p:spTree>
    <p:extLst>
      <p:ext uri="{BB962C8B-B14F-4D97-AF65-F5344CB8AC3E}">
        <p14:creationId xmlns:p14="http://schemas.microsoft.com/office/powerpoint/2010/main" val="276338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94804-0889-0E4D-35E1-4A43DA24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660878"/>
          </a:xfrm>
        </p:spPr>
        <p:txBody>
          <a:bodyPr/>
          <a:lstStyle/>
          <a:p>
            <a:r>
              <a:rPr lang="en-GB" cap="none" dirty="0" err="1"/>
              <a:t>Mezinárodní</a:t>
            </a:r>
            <a:r>
              <a:rPr lang="en-GB" cap="none" dirty="0"/>
              <a:t> </a:t>
            </a:r>
            <a:r>
              <a:rPr lang="en-GB" cap="none" dirty="0" err="1"/>
              <a:t>srovnání</a:t>
            </a:r>
            <a:r>
              <a:rPr lang="en-GB" cap="none" dirty="0"/>
              <a:t> (2005-2024)</a:t>
            </a: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90254D70-14F6-41FA-2E46-6E16695A67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635188"/>
              </p:ext>
            </p:extLst>
          </p:nvPr>
        </p:nvGraphicFramePr>
        <p:xfrm>
          <a:off x="1360142" y="1230925"/>
          <a:ext cx="4549592" cy="5435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id="{DC3DD492-6BCA-B058-4269-1510CB65A1B2}"/>
              </a:ext>
            </a:extLst>
          </p:cNvPr>
          <p:cNvGrpSpPr/>
          <p:nvPr/>
        </p:nvGrpSpPr>
        <p:grpSpPr>
          <a:xfrm>
            <a:off x="6096000" y="1530165"/>
            <a:ext cx="5878646" cy="3299734"/>
            <a:chOff x="6211570" y="2136315"/>
            <a:chExt cx="5878646" cy="3299734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A1DB346-926E-4828-F260-8DA51FEC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992" y="2177138"/>
              <a:ext cx="1333500" cy="3248025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C10031F-BAB9-6ED4-8648-40B8F6A2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918" y="2168974"/>
              <a:ext cx="1371600" cy="326707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7F3E2BB1-3EE7-4BC7-7360-6E150AD3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570" y="2177137"/>
              <a:ext cx="1771650" cy="3248025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0156DAE-5504-891E-47A4-C683B9F7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141" y="2136315"/>
              <a:ext cx="1362075" cy="3267075"/>
            </a:xfrm>
            <a:prstGeom prst="rect">
              <a:avLst/>
            </a:prstGeom>
          </p:spPr>
        </p:pic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1AB3566-CD79-8D37-363B-F025AC771CF6}"/>
              </a:ext>
            </a:extLst>
          </p:cNvPr>
          <p:cNvSpPr txBox="1"/>
          <p:nvPr/>
        </p:nvSpPr>
        <p:spPr>
          <a:xfrm>
            <a:off x="6185232" y="4857157"/>
            <a:ext cx="5608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Hladká </a:t>
            </a:r>
            <a:r>
              <a:rPr lang="en-GB" sz="1800" dirty="0" err="1"/>
              <a:t>křivka</a:t>
            </a:r>
            <a:r>
              <a:rPr lang="en-GB" sz="1800" dirty="0"/>
              <a:t> </a:t>
            </a:r>
            <a:r>
              <a:rPr lang="en-GB" sz="1800" dirty="0" err="1"/>
              <a:t>ignoruje</a:t>
            </a:r>
            <a:r>
              <a:rPr lang="en-GB" sz="1800" dirty="0"/>
              <a:t> </a:t>
            </a:r>
            <a:r>
              <a:rPr lang="en-GB" sz="1800" dirty="0" err="1"/>
              <a:t>ekonomické</a:t>
            </a:r>
            <a:r>
              <a:rPr lang="en-GB" sz="1800" dirty="0"/>
              <a:t> </a:t>
            </a:r>
            <a:r>
              <a:rPr lang="en-GB" sz="1800" dirty="0" err="1"/>
              <a:t>šoky</a:t>
            </a:r>
            <a:r>
              <a:rPr lang="en-GB" sz="1800" dirty="0"/>
              <a:t>. </a:t>
            </a:r>
          </a:p>
          <a:p>
            <a:r>
              <a:rPr lang="en-GB" sz="1800" dirty="0" err="1"/>
              <a:t>Růst</a:t>
            </a:r>
            <a:r>
              <a:rPr lang="en-GB" sz="1800" dirty="0"/>
              <a:t> je </a:t>
            </a:r>
            <a:r>
              <a:rPr lang="en-GB" sz="1800" dirty="0" err="1"/>
              <a:t>strukturálně</a:t>
            </a:r>
            <a:r>
              <a:rPr lang="en-GB" sz="1800" dirty="0"/>
              <a:t> </a:t>
            </a:r>
            <a:r>
              <a:rPr lang="en-GB" sz="1800" dirty="0" err="1"/>
              <a:t>odlišný</a:t>
            </a:r>
            <a:r>
              <a:rPr lang="en-GB" sz="1800" dirty="0"/>
              <a:t>,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když</a:t>
            </a:r>
            <a:r>
              <a:rPr lang="en-GB" sz="1800" dirty="0"/>
              <a:t> </a:t>
            </a:r>
            <a:r>
              <a:rPr lang="en-GB" sz="1800" dirty="0" err="1"/>
              <a:t>modely</a:t>
            </a:r>
            <a:r>
              <a:rPr lang="en-GB" sz="1800" dirty="0"/>
              <a:t> </a:t>
            </a:r>
            <a:r>
              <a:rPr lang="en-GB" sz="1800" dirty="0" err="1"/>
              <a:t>vypadají</a:t>
            </a:r>
            <a:r>
              <a:rPr lang="en-GB" sz="1800" dirty="0"/>
              <a:t> </a:t>
            </a:r>
            <a:r>
              <a:rPr lang="en-GB" sz="1800" dirty="0" err="1"/>
              <a:t>stejně</a:t>
            </a:r>
            <a:r>
              <a:rPr lang="en-GB" sz="1800" dirty="0"/>
              <a:t>.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9CA98BE7-496A-E52D-FB17-B7E9244AD272}"/>
              </a:ext>
            </a:extLst>
          </p:cNvPr>
          <p:cNvCxnSpPr/>
          <p:nvPr/>
        </p:nvCxnSpPr>
        <p:spPr>
          <a:xfrm>
            <a:off x="6096000" y="3674533"/>
            <a:ext cx="54694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9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81DB6-6C20-5B49-D5D1-325A04FA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57" y="292370"/>
            <a:ext cx="9053242" cy="685800"/>
          </a:xfrm>
        </p:spPr>
        <p:txBody>
          <a:bodyPr/>
          <a:lstStyle/>
          <a:p>
            <a:r>
              <a:rPr lang="cs-CZ" cap="none" dirty="0"/>
              <a:t>Analýza příkladu</a:t>
            </a:r>
            <a:r>
              <a:rPr lang="en-GB" cap="none" dirty="0"/>
              <a:t>: </a:t>
            </a:r>
            <a:r>
              <a:rPr lang="en-GB" cap="none" dirty="0" err="1"/>
              <a:t>Tchaj</a:t>
            </a:r>
            <a:r>
              <a:rPr lang="en-GB" cap="none" dirty="0"/>
              <a:t>-wan (1971-2024)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C9BEC-43D0-F62A-77B3-8D33FBA49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110" y="3105835"/>
            <a:ext cx="5079999" cy="646330"/>
          </a:xfrm>
        </p:spPr>
        <p:txBody>
          <a:bodyPr/>
          <a:lstStyle/>
          <a:p>
            <a:pPr marL="0" indent="0">
              <a:buNone/>
            </a:pPr>
            <a:r>
              <a:rPr lang="en-GB" sz="1800" b="0" dirty="0"/>
              <a:t>Solow-</a:t>
            </a:r>
            <a:r>
              <a:rPr lang="en-GB" sz="1800" b="0" dirty="0" err="1"/>
              <a:t>Swanúv</a:t>
            </a:r>
            <a:r>
              <a:rPr lang="en-GB" sz="1800" b="0" dirty="0"/>
              <a:t> model (</a:t>
            </a:r>
            <a:r>
              <a:rPr lang="en-GB" sz="1800" b="0" dirty="0" err="1"/>
              <a:t>exponenciální</a:t>
            </a:r>
            <a:r>
              <a:rPr lang="en-GB" sz="1800" b="0" dirty="0"/>
              <a:t>) </a:t>
            </a:r>
            <a:r>
              <a:rPr lang="en-GB" sz="1800" b="0" dirty="0" err="1"/>
              <a:t>poskytuje</a:t>
            </a:r>
            <a:r>
              <a:rPr lang="en-GB" sz="1800" b="0" dirty="0"/>
              <a:t> </a:t>
            </a:r>
            <a:r>
              <a:rPr lang="en-GB" sz="1800" b="0" dirty="0" err="1"/>
              <a:t>základní</a:t>
            </a:r>
            <a:r>
              <a:rPr lang="en-GB" sz="1800" b="0" dirty="0"/>
              <a:t> </a:t>
            </a:r>
            <a:r>
              <a:rPr lang="en-GB" sz="1800" b="0" dirty="0" err="1"/>
              <a:t>linii</a:t>
            </a:r>
            <a:r>
              <a:rPr lang="en-GB" sz="1800" b="0" dirty="0"/>
              <a:t>, ale </a:t>
            </a:r>
            <a:r>
              <a:rPr lang="en-GB" sz="1800" b="0" dirty="0" err="1"/>
              <a:t>polynomický</a:t>
            </a:r>
            <a:r>
              <a:rPr lang="en-GB" sz="1800" b="0" dirty="0"/>
              <a:t> model </a:t>
            </a:r>
            <a:r>
              <a:rPr lang="en-GB" sz="1800" b="0" dirty="0" err="1"/>
              <a:t>lépe</a:t>
            </a:r>
            <a:r>
              <a:rPr lang="en-GB" sz="1800" b="0" dirty="0"/>
              <a:t> </a:t>
            </a:r>
            <a:r>
              <a:rPr lang="en-GB" sz="1800" b="0" dirty="0" err="1"/>
              <a:t>zachycuje</a:t>
            </a:r>
            <a:r>
              <a:rPr lang="en-GB" sz="1800" b="0" dirty="0"/>
              <a:t> </a:t>
            </a:r>
            <a:r>
              <a:rPr lang="en-GB" sz="1800" b="0" dirty="0" err="1"/>
              <a:t>fáze</a:t>
            </a:r>
            <a:r>
              <a:rPr lang="en-GB" sz="1800" b="0" dirty="0"/>
              <a:t> </a:t>
            </a:r>
            <a:r>
              <a:rPr lang="en-GB" sz="1800" b="0" dirty="0" err="1"/>
              <a:t>vzletu</a:t>
            </a:r>
            <a:r>
              <a:rPr lang="en-GB" sz="1800" b="0" dirty="0"/>
              <a:t> a </a:t>
            </a:r>
            <a:r>
              <a:rPr lang="en-GB" sz="1800" b="0" dirty="0" err="1"/>
              <a:t>zrání</a:t>
            </a:r>
            <a:r>
              <a:rPr lang="en-GB" sz="1800" b="0" dirty="0"/>
              <a:t>.</a:t>
            </a: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4C7805B2-EB0D-4710-9BBB-77330F9B8A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55480"/>
              </p:ext>
            </p:extLst>
          </p:nvPr>
        </p:nvGraphicFramePr>
        <p:xfrm>
          <a:off x="731294" y="847024"/>
          <a:ext cx="10497633" cy="527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A7185AEF-9859-82B7-914E-82DAECA7897A}"/>
              </a:ext>
            </a:extLst>
          </p:cNvPr>
          <p:cNvSpPr txBox="1"/>
          <p:nvPr/>
        </p:nvSpPr>
        <p:spPr>
          <a:xfrm>
            <a:off x="1391865" y="1532824"/>
            <a:ext cx="431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dirty="0" err="1"/>
              <a:t>Prověřit</a:t>
            </a:r>
            <a:r>
              <a:rPr lang="en-GB" sz="1800" b="0" dirty="0"/>
              <a:t> </a:t>
            </a:r>
            <a:r>
              <a:rPr lang="en-GB" sz="1800" b="0" dirty="0" err="1"/>
              <a:t>vysvětlovací</a:t>
            </a:r>
            <a:r>
              <a:rPr lang="en-GB" sz="1800" b="0" dirty="0"/>
              <a:t> </a:t>
            </a:r>
            <a:r>
              <a:rPr lang="en-GB" sz="1800" b="0" dirty="0" err="1"/>
              <a:t>sílu</a:t>
            </a:r>
            <a:r>
              <a:rPr lang="en-GB" sz="1800" b="0" dirty="0"/>
              <a:t> </a:t>
            </a:r>
            <a:r>
              <a:rPr lang="en-GB" sz="1800" b="0" dirty="0" err="1"/>
              <a:t>modelu</a:t>
            </a:r>
            <a:r>
              <a:rPr lang="en-GB" sz="1800" b="0" dirty="0"/>
              <a:t> </a:t>
            </a:r>
            <a:r>
              <a:rPr lang="en-GB" sz="1800" b="0" dirty="0" err="1"/>
              <a:t>na</a:t>
            </a:r>
            <a:r>
              <a:rPr lang="en-GB" sz="1800" b="0" dirty="0"/>
              <a:t> </a:t>
            </a:r>
            <a:r>
              <a:rPr lang="en-GB" sz="1800" b="0" dirty="0" err="1"/>
              <a:t>tchajwanském</a:t>
            </a:r>
            <a:r>
              <a:rPr lang="en-GB" sz="1800" b="0" dirty="0"/>
              <a:t> </a:t>
            </a:r>
            <a:r>
              <a:rPr lang="en-GB" sz="1800" b="0" dirty="0" err="1"/>
              <a:t>zázraku</a:t>
            </a:r>
            <a:r>
              <a:rPr lang="en-GB" sz="1800" b="0" dirty="0"/>
              <a:t> za p</a:t>
            </a:r>
            <a:r>
              <a:rPr lang="cs-CZ" sz="1800" b="0" dirty="0"/>
              <a:t>ůl století</a:t>
            </a:r>
            <a:r>
              <a:rPr lang="en-GB" sz="1800" b="0" dirty="0"/>
              <a:t>.</a:t>
            </a:r>
          </a:p>
        </p:txBody>
      </p:sp>
      <p:sp>
        <p:nvSpPr>
          <p:cNvPr id="16" name="圖說文字: 折線 15">
            <a:extLst>
              <a:ext uri="{FF2B5EF4-FFF2-40B4-BE49-F238E27FC236}">
                <a16:creationId xmlns:a16="http://schemas.microsoft.com/office/drawing/2014/main" id="{1FA86B4D-FF24-728D-6B7B-D36267E0AA53}"/>
              </a:ext>
            </a:extLst>
          </p:cNvPr>
          <p:cNvSpPr/>
          <p:nvPr/>
        </p:nvSpPr>
        <p:spPr>
          <a:xfrm>
            <a:off x="6273875" y="1532824"/>
            <a:ext cx="4492468" cy="646330"/>
          </a:xfrm>
          <a:prstGeom prst="borderCallout2">
            <a:avLst>
              <a:gd name="adj1" fmla="val 13510"/>
              <a:gd name="adj2" fmla="val 100034"/>
              <a:gd name="adj3" fmla="val 10890"/>
              <a:gd name="adj4" fmla="val 110922"/>
              <a:gd name="adj5" fmla="val 54863"/>
              <a:gd name="adj6" fmla="val 10674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2D3682-85FC-8FA0-2B9B-50E4F844FCCF}"/>
              </a:ext>
            </a:extLst>
          </p:cNvPr>
          <p:cNvSpPr txBox="1"/>
          <p:nvPr/>
        </p:nvSpPr>
        <p:spPr>
          <a:xfrm>
            <a:off x="6367449" y="1532824"/>
            <a:ext cx="4476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/>
              <a:t>Problém</a:t>
            </a:r>
            <a:r>
              <a:rPr lang="en-GB" sz="1800" b="1" dirty="0"/>
              <a:t> </a:t>
            </a:r>
            <a:r>
              <a:rPr lang="en-GB" sz="1800" b="1" dirty="0" err="1"/>
              <a:t>fixního</a:t>
            </a:r>
            <a:r>
              <a:rPr lang="en-GB" sz="1800" b="1" dirty="0"/>
              <a:t> </a:t>
            </a:r>
            <a:r>
              <a:rPr lang="en-GB" sz="1800" b="1" dirty="0" err="1"/>
              <a:t>průměru</a:t>
            </a:r>
            <a:r>
              <a:rPr lang="en-GB" sz="1800" b="1" dirty="0"/>
              <a:t>:</a:t>
            </a:r>
            <a:r>
              <a:rPr lang="en-GB" sz="1800" dirty="0"/>
              <a:t> </a:t>
            </a:r>
            <a:r>
              <a:rPr lang="en-GB" sz="1800" dirty="0" err="1"/>
              <a:t>Extrémní</a:t>
            </a:r>
            <a:r>
              <a:rPr lang="en-GB" sz="1800" dirty="0"/>
              <a:t> </a:t>
            </a:r>
            <a:r>
              <a:rPr lang="en-GB" sz="1800" dirty="0" err="1"/>
              <a:t>růst</a:t>
            </a:r>
            <a:r>
              <a:rPr lang="en-GB" sz="1800" dirty="0"/>
              <a:t> v 70. a 80. </a:t>
            </a:r>
            <a:r>
              <a:rPr lang="en-GB" sz="1800" dirty="0" err="1"/>
              <a:t>letech</a:t>
            </a:r>
            <a:r>
              <a:rPr lang="en-GB" sz="1800" dirty="0"/>
              <a:t> </a:t>
            </a:r>
            <a:r>
              <a:rPr lang="en-GB" sz="1800" dirty="0" err="1"/>
              <a:t>uměle</a:t>
            </a:r>
            <a:r>
              <a:rPr lang="en-GB" sz="1800" dirty="0"/>
              <a:t> </a:t>
            </a:r>
            <a:r>
              <a:rPr lang="en-GB" sz="1800" dirty="0" err="1"/>
              <a:t>zvedá</a:t>
            </a:r>
            <a:r>
              <a:rPr lang="en-GB" sz="1800" dirty="0"/>
              <a:t> </a:t>
            </a:r>
            <a:r>
              <a:rPr lang="en-GB" sz="1800" dirty="0" err="1"/>
              <a:t>křivku</a:t>
            </a:r>
            <a:r>
              <a:rPr lang="en-GB" sz="1800" dirty="0"/>
              <a:t> pro </a:t>
            </a:r>
            <a:r>
              <a:rPr lang="en-GB" sz="1800" dirty="0" err="1"/>
              <a:t>rok</a:t>
            </a:r>
            <a:r>
              <a:rPr lang="en-GB" sz="1800" dirty="0"/>
              <a:t> 2020+</a:t>
            </a:r>
          </a:p>
        </p:txBody>
      </p:sp>
    </p:spTree>
    <p:extLst>
      <p:ext uri="{BB962C8B-B14F-4D97-AF65-F5344CB8AC3E}">
        <p14:creationId xmlns:p14="http://schemas.microsoft.com/office/powerpoint/2010/main" val="206629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45405C9-DA9F-7272-25BD-DD1E63612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40260"/>
              </p:ext>
            </p:extLst>
          </p:nvPr>
        </p:nvGraphicFramePr>
        <p:xfrm>
          <a:off x="952381" y="1292136"/>
          <a:ext cx="10004210" cy="440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5C6B523-B88E-E65E-0136-D6B67407FC3B}"/>
              </a:ext>
            </a:extLst>
          </p:cNvPr>
          <p:cNvSpPr txBox="1"/>
          <p:nvPr/>
        </p:nvSpPr>
        <p:spPr>
          <a:xfrm>
            <a:off x="952381" y="5764987"/>
            <a:ext cx="10176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3113" lvl="1"/>
            <a:r>
              <a:rPr lang="en-GB" dirty="0"/>
              <a:t>• Solow-Swan </a:t>
            </a:r>
            <a:r>
              <a:rPr lang="cs-CZ" dirty="0"/>
              <a:t>model </a:t>
            </a:r>
            <a:r>
              <a:rPr lang="en-GB" dirty="0" err="1"/>
              <a:t>předpokládá</a:t>
            </a:r>
            <a:r>
              <a:rPr lang="en-GB" dirty="0"/>
              <a:t> </a:t>
            </a:r>
            <a:r>
              <a:rPr lang="en-GB" dirty="0" err="1"/>
              <a:t>konstantní</a:t>
            </a:r>
            <a:r>
              <a:rPr lang="en-GB" dirty="0"/>
              <a:t> </a:t>
            </a:r>
            <a:r>
              <a:rPr lang="en-GB" dirty="0" err="1"/>
              <a:t>míru</a:t>
            </a:r>
            <a:r>
              <a:rPr lang="cs-CZ" dirty="0"/>
              <a:t> vývoje, ale nezobrazuje dobře</a:t>
            </a:r>
            <a:r>
              <a:rPr lang="en-GB" dirty="0"/>
              <a:t> </a:t>
            </a:r>
            <a:r>
              <a:rPr lang="en-GB" dirty="0" err="1"/>
              <a:t>strukturální</a:t>
            </a:r>
            <a:r>
              <a:rPr lang="en-GB" dirty="0"/>
              <a:t> </a:t>
            </a:r>
            <a:r>
              <a:rPr lang="en-GB" dirty="0" err="1"/>
              <a:t>změny</a:t>
            </a:r>
            <a:r>
              <a:rPr lang="en-GB" dirty="0"/>
              <a:t> a '</a:t>
            </a:r>
            <a:r>
              <a:rPr lang="en-GB" dirty="0" err="1"/>
              <a:t>skoky</a:t>
            </a:r>
            <a:r>
              <a:rPr lang="en-GB" dirty="0"/>
              <a:t>' v </a:t>
            </a:r>
            <a:r>
              <a:rPr lang="en-GB" dirty="0" err="1"/>
              <a:t>technologiích</a:t>
            </a:r>
            <a:r>
              <a:rPr lang="en-GB" dirty="0"/>
              <a:t>.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FBF34A3C-7E81-77C3-DE06-260A05F3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57" y="482870"/>
            <a:ext cx="9053242" cy="685800"/>
          </a:xfrm>
        </p:spPr>
        <p:txBody>
          <a:bodyPr/>
          <a:lstStyle/>
          <a:p>
            <a:r>
              <a:rPr lang="cs-CZ" cap="none" dirty="0"/>
              <a:t>Analýza příkladu</a:t>
            </a:r>
            <a:r>
              <a:rPr lang="en-GB" cap="none" dirty="0"/>
              <a:t>: </a:t>
            </a:r>
            <a:r>
              <a:rPr lang="en-GB" cap="none" dirty="0" err="1"/>
              <a:t>Tchaj</a:t>
            </a:r>
            <a:r>
              <a:rPr lang="en-GB" cap="none" dirty="0"/>
              <a:t>-wan (1971-2024)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0A943B-471E-EF55-2306-EE76339BCDDD}"/>
              </a:ext>
            </a:extLst>
          </p:cNvPr>
          <p:cNvSpPr txBox="1"/>
          <p:nvPr/>
        </p:nvSpPr>
        <p:spPr>
          <a:xfrm>
            <a:off x="8451730" y="2414111"/>
            <a:ext cx="243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Rezidua by náhodně kmitala kolem nuly</a:t>
            </a:r>
            <a:endParaRPr lang="en-GB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D78A47-8CE7-8280-77BA-10D0C9B10CEA}"/>
              </a:ext>
            </a:extLst>
          </p:cNvPr>
          <p:cNvSpPr txBox="1"/>
          <p:nvPr/>
        </p:nvSpPr>
        <p:spPr>
          <a:xfrm>
            <a:off x="2795423" y="5055927"/>
            <a:ext cx="36100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cs-CZ" sz="1800" dirty="0"/>
              <a:t>Model </a:t>
            </a:r>
            <a:r>
              <a:rPr lang="en-GB" sz="1800" dirty="0" err="1"/>
              <a:t>podhodnocoval</a:t>
            </a:r>
            <a:r>
              <a:rPr lang="en-GB" sz="1800" dirty="0"/>
              <a:t> (</a:t>
            </a:r>
            <a:r>
              <a:rPr lang="en-GB" sz="1800" dirty="0" err="1"/>
              <a:t>rezidua</a:t>
            </a:r>
            <a:r>
              <a:rPr lang="en-GB" sz="1800" dirty="0"/>
              <a:t> &gt; 0)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53182DC-4FA5-0547-5370-B74B5E4FFED0}"/>
              </a:ext>
            </a:extLst>
          </p:cNvPr>
          <p:cNvCxnSpPr>
            <a:cxnSpLocks/>
          </p:cNvCxnSpPr>
          <p:nvPr/>
        </p:nvCxnSpPr>
        <p:spPr>
          <a:xfrm flipV="1">
            <a:off x="8027792" y="1947333"/>
            <a:ext cx="0" cy="307807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716007-E1AE-5D41-429E-75F727CC180E}"/>
              </a:ext>
            </a:extLst>
          </p:cNvPr>
          <p:cNvSpPr txBox="1"/>
          <p:nvPr/>
        </p:nvSpPr>
        <p:spPr>
          <a:xfrm>
            <a:off x="8112125" y="5061461"/>
            <a:ext cx="36100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cs-CZ" sz="1800" dirty="0"/>
              <a:t>Model nad</a:t>
            </a:r>
            <a:r>
              <a:rPr lang="en-GB" sz="1800" dirty="0" err="1"/>
              <a:t>dhodnocoval</a:t>
            </a:r>
            <a:r>
              <a:rPr lang="en-GB" sz="1800" dirty="0"/>
              <a:t> (</a:t>
            </a:r>
            <a:r>
              <a:rPr lang="en-GB" sz="1800" dirty="0" err="1"/>
              <a:t>rezidua</a:t>
            </a:r>
            <a:r>
              <a:rPr lang="en-GB" sz="1800" dirty="0"/>
              <a:t> &lt; 0)</a:t>
            </a:r>
          </a:p>
        </p:txBody>
      </p:sp>
    </p:spTree>
    <p:extLst>
      <p:ext uri="{BB962C8B-B14F-4D97-AF65-F5344CB8AC3E}">
        <p14:creationId xmlns:p14="http://schemas.microsoft.com/office/powerpoint/2010/main" val="29307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EB9CB-9E92-2626-BC25-FB508BF2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382042"/>
            <a:ext cx="10515962" cy="575901"/>
          </a:xfrm>
        </p:spPr>
        <p:txBody>
          <a:bodyPr/>
          <a:lstStyle/>
          <a:p>
            <a:r>
              <a:rPr lang="en-GB" b="0" cap="none" dirty="0" err="1"/>
              <a:t>Proč</a:t>
            </a:r>
            <a:r>
              <a:rPr lang="en-GB" b="0" cap="none" dirty="0"/>
              <a:t> se model </a:t>
            </a:r>
            <a:r>
              <a:rPr lang="en-GB" b="0" cap="none" dirty="0" err="1"/>
              <a:t>odchyluje</a:t>
            </a:r>
            <a:r>
              <a:rPr lang="en-GB" b="0" cap="none" dirty="0"/>
              <a:t>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355E60-ECFE-A506-930E-94C31D9C5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19" y="911997"/>
            <a:ext cx="11147151" cy="53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dirty="0"/>
              <a:t>• </a:t>
            </a:r>
            <a:r>
              <a:rPr lang="en-GB" sz="2400" b="0" dirty="0" err="1"/>
              <a:t>Několik</a:t>
            </a:r>
            <a:r>
              <a:rPr lang="en-GB" sz="2400" b="0" dirty="0"/>
              <a:t> </a:t>
            </a:r>
            <a:r>
              <a:rPr lang="en-GB" sz="2400" b="0" dirty="0" err="1"/>
              <a:t>dramatických</a:t>
            </a:r>
            <a:r>
              <a:rPr lang="en-GB" sz="2400" b="0" dirty="0"/>
              <a:t> </a:t>
            </a:r>
            <a:r>
              <a:rPr lang="en-GB" sz="2400" b="0" dirty="0" err="1"/>
              <a:t>transformací</a:t>
            </a:r>
            <a:r>
              <a:rPr lang="en-GB" sz="2400" b="0" dirty="0"/>
              <a:t>: </a:t>
            </a:r>
            <a:r>
              <a:rPr lang="en-GB" sz="2400" b="0" dirty="0" err="1"/>
              <a:t>Exportní</a:t>
            </a:r>
            <a:r>
              <a:rPr lang="en-GB" sz="2400" b="0" dirty="0"/>
              <a:t> </a:t>
            </a:r>
            <a:r>
              <a:rPr lang="en-GB" sz="2400" b="0" dirty="0" err="1"/>
              <a:t>zóny</a:t>
            </a:r>
            <a:r>
              <a:rPr lang="en-GB" sz="2400" b="0" dirty="0"/>
              <a:t> -&gt; </a:t>
            </a:r>
            <a:r>
              <a:rPr lang="en-GB" sz="2400" b="0" dirty="0" err="1"/>
              <a:t>Tě</a:t>
            </a:r>
            <a:r>
              <a:rPr lang="cs-CZ" sz="2400" b="0" dirty="0"/>
              <a:t>ž</a:t>
            </a:r>
            <a:r>
              <a:rPr lang="en-GB" sz="2400" b="0" dirty="0" err="1"/>
              <a:t>ký</a:t>
            </a:r>
            <a:r>
              <a:rPr lang="en-GB" sz="2400" b="0" dirty="0"/>
              <a:t> </a:t>
            </a:r>
            <a:r>
              <a:rPr lang="en-GB" sz="2400" b="0" dirty="0" err="1"/>
              <a:t>prúmysl</a:t>
            </a:r>
            <a:r>
              <a:rPr lang="en-GB" sz="2400" b="0" dirty="0"/>
              <a:t> -&gt; </a:t>
            </a:r>
            <a:r>
              <a:rPr lang="en-GB" sz="2400" b="0" dirty="0" err="1"/>
              <a:t>Polovodiče</a:t>
            </a:r>
            <a:r>
              <a:rPr lang="en-GB" sz="2400" b="0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869195-97CF-FB12-77B1-2DB83E94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5" y="1335222"/>
            <a:ext cx="9949113" cy="54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13676-EB66-9802-A815-20838618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4" y="478187"/>
            <a:ext cx="10951903" cy="662286"/>
          </a:xfrm>
        </p:spPr>
        <p:txBody>
          <a:bodyPr/>
          <a:lstStyle/>
          <a:p>
            <a:r>
              <a:rPr lang="en-GB" sz="3600" cap="none" dirty="0" err="1"/>
              <a:t>Analýza</a:t>
            </a:r>
            <a:r>
              <a:rPr lang="en-GB" sz="3600" cap="none" dirty="0"/>
              <a:t> </a:t>
            </a:r>
            <a:r>
              <a:rPr lang="en-GB" sz="3600" cap="none" dirty="0" err="1"/>
              <a:t>ekonomické</a:t>
            </a:r>
            <a:r>
              <a:rPr lang="en-GB" sz="3600" cap="none" dirty="0"/>
              <a:t> </a:t>
            </a:r>
            <a:r>
              <a:rPr lang="en-GB" sz="3600" cap="none" dirty="0" err="1"/>
              <a:t>konvergence</a:t>
            </a:r>
            <a:endParaRPr lang="en-GB" sz="3600" cap="none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2275B5-AD9D-17B9-6344-EF1EE091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353254"/>
            <a:ext cx="8991600" cy="49085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7F896F4-FD7C-9BEC-F20D-7003F8064F9E}"/>
              </a:ext>
            </a:extLst>
          </p:cNvPr>
          <p:cNvSpPr txBox="1"/>
          <p:nvPr/>
        </p:nvSpPr>
        <p:spPr>
          <a:xfrm>
            <a:off x="974049" y="1140473"/>
            <a:ext cx="9379626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sz="2800" b="1" dirty="0" err="1"/>
              <a:t>Hypotéza</a:t>
            </a:r>
            <a:r>
              <a:rPr lang="en-GB" sz="2800" b="1" dirty="0"/>
              <a:t> </a:t>
            </a:r>
            <a:r>
              <a:rPr lang="en-GB" sz="2800" b="1" dirty="0" err="1"/>
              <a:t>Konvergence</a:t>
            </a:r>
            <a:r>
              <a:rPr lang="en-GB" sz="2800" b="1" dirty="0"/>
              <a:t> (Convergence Hypothesis):</a:t>
            </a:r>
          </a:p>
          <a:p>
            <a:r>
              <a:rPr lang="en-GB" sz="2800" b="1" dirty="0" err="1"/>
              <a:t>Chud</a:t>
            </a:r>
            <a:r>
              <a:rPr lang="cs-CZ" sz="2800" b="1" dirty="0"/>
              <a:t>š</a:t>
            </a:r>
            <a:r>
              <a:rPr lang="en-GB" sz="2800" b="1" dirty="0"/>
              <a:t>í </a:t>
            </a:r>
            <a:r>
              <a:rPr lang="en-GB" sz="2800" b="1" dirty="0" err="1"/>
              <a:t>ekonomiky</a:t>
            </a:r>
            <a:r>
              <a:rPr lang="en-GB" sz="2800" b="1" dirty="0"/>
              <a:t> by </a:t>
            </a:r>
            <a:r>
              <a:rPr lang="en-GB" sz="2800" b="1" dirty="0" err="1"/>
              <a:t>měly</a:t>
            </a:r>
            <a:r>
              <a:rPr lang="en-GB" sz="2800" b="1" dirty="0"/>
              <a:t> r</a:t>
            </a:r>
            <a:r>
              <a:rPr lang="cs-CZ" sz="2800" b="1" dirty="0"/>
              <a:t>ů</a:t>
            </a:r>
            <a:r>
              <a:rPr lang="en-GB" sz="2800" b="1" dirty="0" err="1"/>
              <a:t>st</a:t>
            </a:r>
            <a:r>
              <a:rPr lang="en-GB" sz="2800" b="1" dirty="0"/>
              <a:t> </a:t>
            </a:r>
            <a:r>
              <a:rPr lang="en-GB" sz="2800" b="1" dirty="0" err="1"/>
              <a:t>rychleji</a:t>
            </a:r>
            <a:r>
              <a:rPr lang="en-GB" sz="2800" b="1" dirty="0"/>
              <a:t> a '</a:t>
            </a:r>
            <a:r>
              <a:rPr lang="en-GB" sz="2800" b="1" dirty="0" err="1"/>
              <a:t>dohánět</a:t>
            </a:r>
            <a:r>
              <a:rPr lang="en-GB" sz="2800" b="1" dirty="0"/>
              <a:t>' </a:t>
            </a:r>
            <a:r>
              <a:rPr lang="en-GB" sz="2800" b="1" dirty="0" err="1"/>
              <a:t>bohaté</a:t>
            </a:r>
            <a:r>
              <a:rPr lang="en-GB" sz="2800" b="1" dirty="0"/>
              <a:t>.</a:t>
            </a:r>
          </a:p>
          <a:p>
            <a:endParaRPr lang="en-GB" sz="2800" b="1" dirty="0"/>
          </a:p>
          <a:p>
            <a:r>
              <a:rPr lang="en-GB" sz="2800" b="1" dirty="0" err="1"/>
              <a:t>Zkoumané</a:t>
            </a:r>
            <a:r>
              <a:rPr lang="en-GB" sz="2800" b="1" dirty="0"/>
              <a:t> </a:t>
            </a:r>
            <a:r>
              <a:rPr lang="en-GB" sz="2800" b="1" dirty="0" err="1"/>
              <a:t>země</a:t>
            </a:r>
            <a:r>
              <a:rPr lang="en-GB" sz="2800" b="1" dirty="0"/>
              <a:t>: </a:t>
            </a:r>
          </a:p>
          <a:p>
            <a:r>
              <a:rPr lang="en-GB" sz="2800" b="1" dirty="0" err="1"/>
              <a:t>Česko</a:t>
            </a:r>
            <a:r>
              <a:rPr lang="en-GB" sz="2800" b="1" dirty="0"/>
              <a:t>, </a:t>
            </a:r>
            <a:r>
              <a:rPr lang="en-GB" sz="2800" b="1" dirty="0" err="1"/>
              <a:t>Tchaj</a:t>
            </a:r>
            <a:r>
              <a:rPr lang="en-GB" sz="2800" b="1" dirty="0"/>
              <a:t>-wan, </a:t>
            </a:r>
            <a:r>
              <a:rPr lang="en-GB" sz="2800" b="1" dirty="0" err="1"/>
              <a:t>Singapur</a:t>
            </a:r>
            <a:r>
              <a:rPr lang="en-GB" sz="2800" b="1" dirty="0"/>
              <a:t>, Ji</a:t>
            </a:r>
            <a:r>
              <a:rPr lang="cs-CZ" sz="2800" b="1" dirty="0"/>
              <a:t>ž</a:t>
            </a:r>
            <a:r>
              <a:rPr lang="en-GB" sz="2800" b="1" dirty="0" err="1"/>
              <a:t>ní</a:t>
            </a:r>
            <a:r>
              <a:rPr lang="en-GB" sz="2800" b="1" dirty="0"/>
              <a:t> Korea.</a:t>
            </a:r>
          </a:p>
        </p:txBody>
      </p:sp>
    </p:spTree>
    <p:extLst>
      <p:ext uri="{BB962C8B-B14F-4D97-AF65-F5344CB8AC3E}">
        <p14:creationId xmlns:p14="http://schemas.microsoft.com/office/powerpoint/2010/main" val="33542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17DD8-4253-28D9-B903-9DA72D9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81" y="856647"/>
            <a:ext cx="4977320" cy="1044854"/>
          </a:xfrm>
        </p:spPr>
        <p:txBody>
          <a:bodyPr/>
          <a:lstStyle/>
          <a:p>
            <a:r>
              <a:rPr lang="en-GB" sz="3200" cap="none" dirty="0" err="1"/>
              <a:t>Metodika</a:t>
            </a:r>
            <a:r>
              <a:rPr lang="en-GB" sz="3200" cap="none" dirty="0"/>
              <a:t> I: </a:t>
            </a:r>
            <a:br>
              <a:rPr lang="cs-CZ" sz="3200" cap="none" dirty="0"/>
            </a:br>
            <a:r>
              <a:rPr lang="en-GB" sz="3200" cap="none" dirty="0"/>
              <a:t>beta (</a:t>
            </a:r>
            <a:r>
              <a:rPr lang="el-GR" sz="3200" cap="none" dirty="0"/>
              <a:t>β) </a:t>
            </a:r>
            <a:r>
              <a:rPr lang="en-GB" sz="3200" cap="none" dirty="0" err="1"/>
              <a:t>konvergence</a:t>
            </a:r>
            <a:endParaRPr lang="en-GB" sz="3200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E03118-CC4B-F30A-100F-1A6E16FE8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0623"/>
            <a:ext cx="5181600" cy="4351338"/>
          </a:xfrm>
        </p:spPr>
        <p:txBody>
          <a:bodyPr>
            <a:normAutofit/>
          </a:bodyPr>
          <a:lstStyle/>
          <a:p>
            <a:pPr marL="313113" lvl="1" indent="0">
              <a:lnSpc>
                <a:spcPts val="2700"/>
              </a:lnSpc>
              <a:buNone/>
            </a:pPr>
            <a:r>
              <a:rPr lang="en-GB" dirty="0" err="1"/>
              <a:t>Testuje</a:t>
            </a:r>
            <a:r>
              <a:rPr lang="en-GB" dirty="0"/>
              <a:t> </a:t>
            </a:r>
            <a:r>
              <a:rPr lang="en-GB" dirty="0" err="1"/>
              <a:t>negativní</a:t>
            </a:r>
            <a:r>
              <a:rPr lang="en-GB" dirty="0"/>
              <a:t> </a:t>
            </a:r>
            <a:r>
              <a:rPr lang="en-GB" dirty="0" err="1"/>
              <a:t>korelaci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počátečním</a:t>
            </a:r>
            <a:r>
              <a:rPr lang="en-GB" dirty="0"/>
              <a:t> HDP a </a:t>
            </a:r>
            <a:r>
              <a:rPr lang="en-GB" dirty="0" err="1"/>
              <a:t>následným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/>
              <a:t>stem.</a:t>
            </a:r>
          </a:p>
          <a:p>
            <a:pPr>
              <a:lnSpc>
                <a:spcPts val="2700"/>
              </a:lnSpc>
            </a:pPr>
            <a:r>
              <a:rPr lang="cs-CZ" dirty="0"/>
              <a:t>Ptá se:</a:t>
            </a:r>
            <a:endParaRPr lang="en-GB" dirty="0"/>
          </a:p>
          <a:p>
            <a:pPr marL="313113" lvl="1" indent="0">
              <a:lnSpc>
                <a:spcPts val="2700"/>
              </a:lnSpc>
              <a:buNone/>
            </a:pPr>
            <a:r>
              <a:rPr lang="en-GB" dirty="0"/>
              <a:t>“ </a:t>
            </a:r>
            <a:r>
              <a:rPr lang="en-GB" dirty="0" err="1"/>
              <a:t>Bě</a:t>
            </a:r>
            <a:r>
              <a:rPr lang="cs-CZ" dirty="0"/>
              <a:t>ž</a:t>
            </a:r>
            <a:r>
              <a:rPr lang="en-GB" dirty="0"/>
              <a:t>í </a:t>
            </a:r>
            <a:r>
              <a:rPr lang="en-GB" dirty="0" err="1"/>
              <a:t>ti</a:t>
            </a:r>
            <a:r>
              <a:rPr lang="en-GB" dirty="0"/>
              <a:t>, co </a:t>
            </a:r>
            <a:r>
              <a:rPr lang="en-GB" dirty="0" err="1"/>
              <a:t>startují</a:t>
            </a:r>
            <a:r>
              <a:rPr lang="en-GB" dirty="0"/>
              <a:t> </a:t>
            </a:r>
            <a:r>
              <a:rPr lang="en-GB" dirty="0" err="1"/>
              <a:t>vzadu</a:t>
            </a:r>
            <a:r>
              <a:rPr lang="en-GB" dirty="0"/>
              <a:t>, </a:t>
            </a:r>
            <a:r>
              <a:rPr lang="en-GB" dirty="0" err="1"/>
              <a:t>rychleji</a:t>
            </a:r>
            <a:r>
              <a:rPr lang="en-GB" dirty="0"/>
              <a:t>?”</a:t>
            </a:r>
          </a:p>
          <a:p>
            <a:pPr marL="342900" indent="-342900">
              <a:lnSpc>
                <a:spcPts val="2700"/>
              </a:lnSpc>
            </a:pPr>
            <a:r>
              <a:rPr lang="en-GB" dirty="0" err="1"/>
              <a:t>Kritérium</a:t>
            </a:r>
            <a:r>
              <a:rPr lang="en-GB" dirty="0"/>
              <a:t>:</a:t>
            </a:r>
          </a:p>
          <a:p>
            <a:pPr marL="313113" lvl="1" indent="0">
              <a:lnSpc>
                <a:spcPts val="2700"/>
              </a:lnSpc>
              <a:buNone/>
            </a:pPr>
            <a:r>
              <a:rPr lang="en-GB" dirty="0" err="1"/>
              <a:t>Pokud</a:t>
            </a:r>
            <a:r>
              <a:rPr lang="en-GB" dirty="0"/>
              <a:t> je </a:t>
            </a:r>
            <a:r>
              <a:rPr lang="el-GR" dirty="0"/>
              <a:t>β </a:t>
            </a:r>
            <a:r>
              <a:rPr lang="en-GB" dirty="0" err="1"/>
              <a:t>záporné</a:t>
            </a:r>
            <a:r>
              <a:rPr lang="en-GB" dirty="0"/>
              <a:t>, </a:t>
            </a:r>
            <a:r>
              <a:rPr lang="en-GB" dirty="0" err="1"/>
              <a:t>dochází</a:t>
            </a:r>
            <a:r>
              <a:rPr lang="en-GB" dirty="0"/>
              <a:t> k </a:t>
            </a:r>
            <a:r>
              <a:rPr lang="en-GB" dirty="0" err="1"/>
              <a:t>dohánění</a:t>
            </a:r>
            <a:r>
              <a:rPr lang="en-GB" dirty="0"/>
              <a:t>.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370800B-C869-6482-2116-C33470486901}"/>
              </a:ext>
            </a:extLst>
          </p:cNvPr>
          <p:cNvSpPr txBox="1">
            <a:spLocks/>
          </p:cNvSpPr>
          <p:nvPr/>
        </p:nvSpPr>
        <p:spPr>
          <a:xfrm>
            <a:off x="6656742" y="856647"/>
            <a:ext cx="4977320" cy="10448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200" cap="none" dirty="0" err="1"/>
              <a:t>Metodika</a:t>
            </a:r>
            <a:r>
              <a:rPr lang="en-GB" sz="3200" cap="none" dirty="0"/>
              <a:t> I</a:t>
            </a:r>
            <a:r>
              <a:rPr lang="cs-CZ" sz="3200" cap="none" dirty="0"/>
              <a:t>I</a:t>
            </a:r>
            <a:r>
              <a:rPr lang="en-GB" sz="3200" cap="none" dirty="0"/>
              <a:t>: </a:t>
            </a:r>
            <a:br>
              <a:rPr lang="cs-CZ" sz="3200" cap="none" dirty="0"/>
            </a:br>
            <a:r>
              <a:rPr lang="en-GB" sz="3200" cap="none" dirty="0"/>
              <a:t>sigma (</a:t>
            </a:r>
            <a:r>
              <a:rPr lang="el-GR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200" cap="none" dirty="0"/>
              <a:t>) </a:t>
            </a:r>
            <a:r>
              <a:rPr lang="en-GB" sz="3200" cap="none" dirty="0" err="1"/>
              <a:t>konvergence</a:t>
            </a:r>
            <a:endParaRPr lang="en-GB" sz="3200" cap="none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D2A4F49-5CB4-FB47-E426-933B4354C97F}"/>
              </a:ext>
            </a:extLst>
          </p:cNvPr>
          <p:cNvSpPr txBox="1">
            <a:spLocks/>
          </p:cNvSpPr>
          <p:nvPr/>
        </p:nvSpPr>
        <p:spPr>
          <a:xfrm>
            <a:off x="6452462" y="200062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0442" indent="-300442" algn="l" defTabSz="1042499" rtl="0" eaLnBrk="1" latinLnBrk="0" hangingPunct="1">
              <a:lnSpc>
                <a:spcPct val="100000"/>
              </a:lnSpc>
              <a:spcBef>
                <a:spcPts val="114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721" b="1" kern="1200" spc="-114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3555" indent="-31311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449" kern="1200" spc="-9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807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177" kern="1200" spc="-6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7108" indent="-31130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904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361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632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687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812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936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061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443" lvl="1" indent="0">
              <a:buFont typeface="Arial" panose="020B0604020202020204" pitchFamily="34" charset="0"/>
              <a:buNone/>
            </a:pPr>
            <a:r>
              <a:rPr lang="en-GB" dirty="0" err="1"/>
              <a:t>Měří</a:t>
            </a:r>
            <a:r>
              <a:rPr lang="en-GB" dirty="0"/>
              <a:t>, </a:t>
            </a:r>
            <a:r>
              <a:rPr lang="en-GB" dirty="0" err="1"/>
              <a:t>zda</a:t>
            </a:r>
            <a:r>
              <a:rPr lang="en-GB" dirty="0"/>
              <a:t> se </a:t>
            </a:r>
            <a:r>
              <a:rPr lang="en-GB" dirty="0" err="1"/>
              <a:t>směrodatná</a:t>
            </a:r>
            <a:r>
              <a:rPr lang="en-GB" dirty="0"/>
              <a:t> </a:t>
            </a:r>
            <a:r>
              <a:rPr lang="en-GB" dirty="0" err="1"/>
              <a:t>odchylka</a:t>
            </a:r>
            <a:r>
              <a:rPr lang="en-GB" dirty="0"/>
              <a:t> (</a:t>
            </a:r>
            <a:r>
              <a:rPr lang="en-GB" dirty="0" err="1"/>
              <a:t>rozptyl</a:t>
            </a:r>
            <a:r>
              <a:rPr lang="en-GB" dirty="0"/>
              <a:t>) HDP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zeměmi</a:t>
            </a:r>
            <a:r>
              <a:rPr lang="en-GB" dirty="0"/>
              <a:t> v </a:t>
            </a:r>
            <a:r>
              <a:rPr lang="en-GB" dirty="0" err="1"/>
              <a:t>čase</a:t>
            </a:r>
            <a:r>
              <a:rPr lang="en-GB" dirty="0"/>
              <a:t> </a:t>
            </a:r>
            <a:r>
              <a:rPr lang="en-GB" dirty="0" err="1"/>
              <a:t>zmen</a:t>
            </a:r>
            <a:r>
              <a:rPr lang="cs-CZ" dirty="0"/>
              <a:t>š</a:t>
            </a:r>
            <a:r>
              <a:rPr lang="en-GB" dirty="0" err="1"/>
              <a:t>uje</a:t>
            </a:r>
            <a:r>
              <a:rPr lang="en-GB" dirty="0"/>
              <a:t>.</a:t>
            </a:r>
          </a:p>
          <a:p>
            <a:r>
              <a:rPr lang="cs-CZ" dirty="0"/>
              <a:t>Ptá se:</a:t>
            </a:r>
            <a:endParaRPr lang="en-GB" dirty="0"/>
          </a:p>
          <a:p>
            <a:pPr marL="313113" lvl="1" indent="0">
              <a:buNone/>
            </a:pPr>
            <a:r>
              <a:rPr lang="en-GB" dirty="0"/>
              <a:t>“Zmen</a:t>
            </a:r>
            <a:r>
              <a:rPr lang="cs-CZ" dirty="0"/>
              <a:t>š</a:t>
            </a:r>
            <a:r>
              <a:rPr lang="en-GB" dirty="0" err="1"/>
              <a:t>uje</a:t>
            </a:r>
            <a:r>
              <a:rPr lang="en-GB" dirty="0"/>
              <a:t> se </a:t>
            </a:r>
            <a:r>
              <a:rPr lang="en-GB" dirty="0" err="1"/>
              <a:t>celková</a:t>
            </a:r>
            <a:r>
              <a:rPr lang="en-GB" dirty="0"/>
              <a:t> </a:t>
            </a:r>
            <a:r>
              <a:rPr lang="en-GB" dirty="0" err="1"/>
              <a:t>propast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bohatými</a:t>
            </a:r>
            <a:r>
              <a:rPr lang="en-GB" dirty="0"/>
              <a:t> a </a:t>
            </a:r>
            <a:r>
              <a:rPr lang="en-GB" dirty="0" err="1"/>
              <a:t>chudými</a:t>
            </a:r>
            <a:r>
              <a:rPr lang="en-GB" dirty="0"/>
              <a:t>?”</a:t>
            </a:r>
          </a:p>
          <a:p>
            <a:r>
              <a:rPr lang="en-GB" b="0" dirty="0"/>
              <a:t>Beta je </a:t>
            </a:r>
            <a:r>
              <a:rPr lang="en-GB" b="0" dirty="0" err="1"/>
              <a:t>nutná</a:t>
            </a:r>
            <a:r>
              <a:rPr lang="en-GB" b="0" dirty="0"/>
              <a:t>, ale ne </a:t>
            </a:r>
            <a:r>
              <a:rPr lang="en-GB" b="0" dirty="0" err="1"/>
              <a:t>postačující</a:t>
            </a:r>
            <a:r>
              <a:rPr lang="en-GB" b="0" dirty="0"/>
              <a:t> </a:t>
            </a:r>
            <a:r>
              <a:rPr lang="en-GB" b="0" dirty="0" err="1"/>
              <a:t>podmínka</a:t>
            </a:r>
            <a:r>
              <a:rPr lang="en-GB" b="0" dirty="0"/>
              <a:t>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E5C223-C8CC-D472-2468-810E59F3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4133" y="4616494"/>
            <a:ext cx="2521078" cy="20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9042"/>
      </p:ext>
    </p:extLst>
  </p:cSld>
  <p:clrMapOvr>
    <a:masterClrMapping/>
  </p:clrMapOvr>
</p:sld>
</file>

<file path=ppt/theme/theme1.xml><?xml version="1.0" encoding="utf-8"?>
<a:theme xmlns:a="http://schemas.openxmlformats.org/drawingml/2006/main" name="母片">
  <a:themeElements>
    <a:clrScheme name="Vlastní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FD6"/>
      </a:accent1>
      <a:accent2>
        <a:srgbClr val="E3007A"/>
      </a:accent2>
      <a:accent3>
        <a:srgbClr val="8496B0"/>
      </a:accent3>
      <a:accent4>
        <a:srgbClr val="FF5C00"/>
      </a:accent4>
      <a:accent5>
        <a:srgbClr val="5242E6"/>
      </a:accent5>
      <a:accent6>
        <a:srgbClr val="7CD000"/>
      </a:accent6>
      <a:hlink>
        <a:srgbClr val="E3007A"/>
      </a:hlink>
      <a:folHlink>
        <a:srgbClr val="009FD6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母片" id="{4A9FCE53-10ED-4208-B8E6-43550B3829D5}" vid="{4A294257-94F2-4433-AB67-1F534626B88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母片</Template>
  <TotalTime>1358</TotalTime>
  <Words>853</Words>
  <Application>Microsoft Office PowerPoint</Application>
  <PresentationFormat>寬螢幕</PresentationFormat>
  <Paragraphs>88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母片</vt:lpstr>
      <vt:lpstr> Konstrukce Solowova-Swanova modelu akumulace kapitálu, odhad konvergence/divergence vybraných ekonomik</vt:lpstr>
      <vt:lpstr>PowerPoint 簡報</vt:lpstr>
      <vt:lpstr>Základní otázka: co pohání dlouhodobý ekonomický rúst?</vt:lpstr>
      <vt:lpstr>Mezinárodní srovnání (2005-2024)</vt:lpstr>
      <vt:lpstr>Analýza příkladu: Tchaj-wan (1971-2024)</vt:lpstr>
      <vt:lpstr>Analýza příkladu: Tchaj-wan (1971-2024)</vt:lpstr>
      <vt:lpstr>Proč se model odchyluje?</vt:lpstr>
      <vt:lpstr>Analýza ekonomické konvergence</vt:lpstr>
      <vt:lpstr>Metodika I:  beta (β) konvergence</vt:lpstr>
      <vt:lpstr> HDP per Capita(2005-2024)</vt:lpstr>
      <vt:lpstr>PowerPoint 簡報</vt:lpstr>
      <vt:lpstr>PowerPoint 簡報</vt:lpstr>
      <vt:lpstr>PowerPoint 簡報</vt:lpstr>
      <vt:lpstr>PowerPoint 簡報</vt:lpstr>
      <vt:lpstr>Závěr: Dialog Dvou Konvergencí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Konstrukce Solowova-Swanova modelu akumulace kapitálu, odhad konvergence/divergence vybraných ekonomik</dc:title>
  <dc:creator>Shuli Chen</dc:creator>
  <cp:lastModifiedBy>Shuli Chen</cp:lastModifiedBy>
  <cp:revision>89</cp:revision>
  <dcterms:created xsi:type="dcterms:W3CDTF">2025-12-07T22:35:20Z</dcterms:created>
  <dcterms:modified xsi:type="dcterms:W3CDTF">2025-12-08T21:31:22Z</dcterms:modified>
</cp:coreProperties>
</file>